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728" r:id="rId1"/>
  </p:sldMasterIdLst>
  <p:notesMasterIdLst>
    <p:notesMasterId r:id="rId32"/>
  </p:notesMasterIdLst>
  <p:sldIdLst>
    <p:sldId id="256" r:id="rId2"/>
    <p:sldId id="291" r:id="rId3"/>
    <p:sldId id="292" r:id="rId4"/>
    <p:sldId id="293" r:id="rId5"/>
    <p:sldId id="294" r:id="rId6"/>
    <p:sldId id="295" r:id="rId7"/>
    <p:sldId id="296" r:id="rId8"/>
    <p:sldId id="297" r:id="rId9"/>
    <p:sldId id="298" r:id="rId10"/>
    <p:sldId id="299" r:id="rId11"/>
    <p:sldId id="300" r:id="rId12"/>
    <p:sldId id="301" r:id="rId13"/>
    <p:sldId id="302" r:id="rId14"/>
    <p:sldId id="303" r:id="rId15"/>
    <p:sldId id="304" r:id="rId16"/>
    <p:sldId id="305" r:id="rId17"/>
    <p:sldId id="306" r:id="rId18"/>
    <p:sldId id="307" r:id="rId19"/>
    <p:sldId id="308" r:id="rId20"/>
    <p:sldId id="312" r:id="rId21"/>
    <p:sldId id="313" r:id="rId22"/>
    <p:sldId id="314" r:id="rId23"/>
    <p:sldId id="315" r:id="rId24"/>
    <p:sldId id="316" r:id="rId25"/>
    <p:sldId id="317" r:id="rId26"/>
    <p:sldId id="289" r:id="rId27"/>
    <p:sldId id="311" r:id="rId28"/>
    <p:sldId id="279" r:id="rId29"/>
    <p:sldId id="310" r:id="rId30"/>
    <p:sldId id="309"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531"/>
    <p:restoredTop sz="94603"/>
  </p:normalViewPr>
  <p:slideViewPr>
    <p:cSldViewPr snapToGrid="0" snapToObjects="1">
      <p:cViewPr varScale="1">
        <p:scale>
          <a:sx n="102" d="100"/>
          <a:sy n="102" d="100"/>
        </p:scale>
        <p:origin x="192" y="32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55554F-CC4C-7640-9DA4-066DC5D9BAD1}" type="datetimeFigureOut">
              <a:rPr lang="en-US" smtClean="0"/>
              <a:t>10/24/16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28CFA7A-83E1-EE4C-827D-0293D1D1C35B}" type="slidenum">
              <a:rPr lang="en-US" smtClean="0"/>
              <a:t>‹#›</a:t>
            </a:fld>
            <a:endParaRPr lang="en-US"/>
          </a:p>
        </p:txBody>
      </p:sp>
    </p:spTree>
    <p:extLst>
      <p:ext uri="{BB962C8B-B14F-4D97-AF65-F5344CB8AC3E}">
        <p14:creationId xmlns:p14="http://schemas.microsoft.com/office/powerpoint/2010/main" val="98077225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8CFA7A-83E1-EE4C-827D-0293D1D1C35B}" type="slidenum">
              <a:rPr lang="en-US" smtClean="0"/>
              <a:t>30</a:t>
            </a:fld>
            <a:endParaRPr lang="en-US"/>
          </a:p>
        </p:txBody>
      </p:sp>
    </p:spTree>
    <p:extLst>
      <p:ext uri="{BB962C8B-B14F-4D97-AF65-F5344CB8AC3E}">
        <p14:creationId xmlns:p14="http://schemas.microsoft.com/office/powerpoint/2010/main" val="14071396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2" cstate="print"/>
          <a:srcRect t="33333"/>
          <a:stretch>
            <a:fillRect/>
          </a:stretch>
        </p:blipFill>
        <p:spPr>
          <a:xfrm>
            <a:off x="0" y="0"/>
            <a:ext cx="9144000" cy="4572000"/>
          </a:xfrm>
          <a:prstGeom prst="rect">
            <a:avLst/>
          </a:prstGeom>
        </p:spPr>
      </p:pic>
      <p:sp>
        <p:nvSpPr>
          <p:cNvPr id="4" name="Date Placeholder 3"/>
          <p:cNvSpPr>
            <a:spLocks noGrp="1"/>
          </p:cNvSpPr>
          <p:nvPr>
            <p:ph type="dt" sz="half" idx="10"/>
          </p:nvPr>
        </p:nvSpPr>
        <p:spPr/>
        <p:txBody>
          <a:bodyPr/>
          <a:lstStyle/>
          <a:p>
            <a:fld id="{2233D26B-DFC2-4248-8ED0-AD3E108CBDD7}" type="datetime1">
              <a:rPr lang="en-US" smtClean="0"/>
              <a:pPr/>
              <a:t>10/24/16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237106-F2ED-405E-BC33-CC3CF426205F}" type="slidenum">
              <a:rPr lang="en-US" smtClean="0"/>
              <a:pPr/>
              <a:t>‹#›</a:t>
            </a:fld>
            <a:endParaRPr lang="en-US"/>
          </a:p>
        </p:txBody>
      </p:sp>
      <p:sp>
        <p:nvSpPr>
          <p:cNvPr id="3" name="Subtitle 2"/>
          <p:cNvSpPr>
            <a:spLocks noGrp="1"/>
          </p:cNvSpPr>
          <p:nvPr>
            <p:ph type="subTitle" idx="1"/>
          </p:nvPr>
        </p:nvSpPr>
        <p:spPr>
          <a:xfrm>
            <a:off x="1219200" y="3886200"/>
            <a:ext cx="6400800" cy="1752600"/>
          </a:xfrm>
        </p:spPr>
        <p:txBody>
          <a:bodyPr>
            <a:normAutofit/>
          </a:bodyPr>
          <a:lstStyle>
            <a:lvl1pPr marL="0" indent="0" algn="ctr">
              <a:buNone/>
              <a:defRPr sz="17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685800" y="2007888"/>
            <a:ext cx="7772400" cy="1470025"/>
          </a:xfrm>
        </p:spPr>
        <p:txBody>
          <a:bodyPr/>
          <a:lstStyle>
            <a:lvl1pPr algn="ctr">
              <a:defRPr sz="3200"/>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94C003-38E8-486A-9BFD-47E55D87241C}" type="datetime1">
              <a:rPr lang="en-US" smtClean="0"/>
              <a:pPr/>
              <a:t>10/24/16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237106-F2ED-405E-BC33-CC3CF426205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059EAA3-934B-41DB-B3B1-806F4BE5CC37}" type="datetime1">
              <a:rPr lang="en-US" smtClean="0"/>
              <a:pPr/>
              <a:t>10/24/16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237106-F2ED-405E-BC33-CC3CF426205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8F97F932-D99A-4087-BFB1-EA42FAFC8D2C}" type="datetime1">
              <a:rPr lang="en-US" smtClean="0"/>
              <a:pPr/>
              <a:t>10/24/16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237106-F2ED-405E-BC33-CC3CF426205F}" type="slidenum">
              <a:rPr lang="en-US" smtClean="0"/>
              <a:pPr/>
              <a:t>‹#›</a:t>
            </a:fld>
            <a:endParaRPr lang="en-US"/>
          </a:p>
        </p:txBody>
      </p:sp>
      <p:sp>
        <p:nvSpPr>
          <p:cNvPr id="8" name="Content Placeholder 7"/>
          <p:cNvSpPr>
            <a:spLocks noGrp="1"/>
          </p:cNvSpPr>
          <p:nvPr>
            <p:ph sz="quarter" idx="13"/>
          </p:nvPr>
        </p:nvSpPr>
        <p:spPr>
          <a:xfrm>
            <a:off x="609600" y="1600200"/>
            <a:ext cx="79248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4962525"/>
            <a:ext cx="7885113" cy="1362075"/>
          </a:xfrm>
        </p:spPr>
        <p:txBody>
          <a:bodyPr anchor="t"/>
          <a:lstStyle>
            <a:lvl1pPr algn="l">
              <a:defRPr sz="3200" b="0" i="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609600" y="3462338"/>
            <a:ext cx="7885113" cy="1500187"/>
          </a:xfrm>
        </p:spPr>
        <p:txBody>
          <a:bodyPr anchor="b">
            <a:normAutofit/>
          </a:bodyPr>
          <a:lstStyle>
            <a:lvl1pPr marL="0" indent="0">
              <a:buNone/>
              <a:defRPr sz="170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C96367-2F2B-4F6E-ACF4-15FA13738E10}" type="datetime1">
              <a:rPr lang="en-US" smtClean="0"/>
              <a:pPr/>
              <a:t>10/24/16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1523C92-45F4-4C30-810D-4886C1BA696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609600" y="1600200"/>
            <a:ext cx="3733800" cy="4114800"/>
          </a:xfrm>
        </p:spPr>
        <p:txBody>
          <a:bodyPr/>
          <a:lstStyle>
            <a:lvl5pPr>
              <a:defRPr/>
            </a:lvl5pPr>
            <a:lvl6pPr>
              <a:buClr>
                <a:schemeClr val="tx2"/>
              </a:buClr>
              <a:buFont typeface="Arial" pitchFamily="34" charset="0"/>
              <a:buChar char="•"/>
              <a:defRPr/>
            </a:lvl6pPr>
            <a:lvl7pPr>
              <a:buClr>
                <a:schemeClr val="tx2"/>
              </a:buClr>
              <a:buFont typeface="Arial" pitchFamily="34" charset="0"/>
              <a:buChar char="•"/>
              <a:defRPr/>
            </a:lvl7pPr>
            <a:lvl8pPr>
              <a:buClr>
                <a:schemeClr val="tx2"/>
              </a:buClr>
              <a:buFont typeface="Arial" pitchFamily="34" charset="0"/>
              <a:buChar char="•"/>
              <a:defRPr/>
            </a:lvl8pPr>
            <a:lvl9pPr>
              <a:buClr>
                <a:schemeClr val="tx2"/>
              </a:buCl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Content Placeholder 12"/>
          <p:cNvSpPr>
            <a:spLocks noGrp="1"/>
          </p:cNvSpPr>
          <p:nvPr>
            <p:ph sz="quarter" idx="14"/>
          </p:nvPr>
        </p:nvSpPr>
        <p:spPr>
          <a:xfrm>
            <a:off x="4800600" y="1600200"/>
            <a:ext cx="3733800" cy="41148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p>
            <a:fld id="{8FB3498D-21C7-408B-8EF5-5B55DEF0BFD5}" type="datetime1">
              <a:rPr lang="en-US" smtClean="0"/>
              <a:pPr/>
              <a:t>10/24/16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237106-F2ED-405E-BC33-CC3CF426205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4800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Content Placeholder 10"/>
          <p:cNvSpPr>
            <a:spLocks noGrp="1"/>
          </p:cNvSpPr>
          <p:nvPr>
            <p:ph sz="quarter" idx="13"/>
          </p:nvPr>
        </p:nvSpPr>
        <p:spPr>
          <a:xfrm>
            <a:off x="609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609600" y="274638"/>
            <a:ext cx="7924800" cy="11430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800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84DB246E-8FD1-42FF-94A4-E4133095C37A}" type="datetime1">
              <a:rPr lang="en-US" smtClean="0"/>
              <a:pPr/>
              <a:t>10/24/16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237106-F2ED-405E-BC33-CC3CF426205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93939D4-B818-4372-B1EE-7CB6D5BBC74A}" type="datetime1">
              <a:rPr lang="en-US" smtClean="0"/>
              <a:pPr/>
              <a:t>10/24/16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237106-F2ED-405E-BC33-CC3CF426205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35E438-4D0D-4834-B658-A90420491D98}" type="datetime1">
              <a:rPr lang="en-US" smtClean="0"/>
              <a:pPr/>
              <a:t>10/24/16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237106-F2ED-405E-BC33-CC3CF426205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3962400" y="1447800"/>
            <a:ext cx="46482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612648" y="1447800"/>
            <a:ext cx="29718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612648" y="2547891"/>
            <a:ext cx="2971800" cy="3167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F8ADFA-7142-4015-85E6-1712F15FA709}" type="datetime1">
              <a:rPr lang="en-US" smtClean="0"/>
              <a:pPr/>
              <a:t>10/24/16</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8237106-F2ED-405E-BC33-CC3CF426205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11" name="Picture 10" descr="horizon.png"/>
          <p:cNvPicPr>
            <a:picLocks noChangeAspect="1"/>
          </p:cNvPicPr>
          <p:nvPr/>
        </p:nvPicPr>
        <p:blipFill>
          <a:blip r:embed="rId2" cstate="print"/>
          <a:stretch>
            <a:fillRect/>
          </a:stretch>
        </p:blipFill>
        <p:spPr>
          <a:xfrm>
            <a:off x="0" y="0"/>
            <a:ext cx="9144000" cy="6858000"/>
          </a:xfrm>
          <a:prstGeom prst="rect">
            <a:avLst/>
          </a:prstGeom>
        </p:spPr>
      </p:pic>
      <p:sp>
        <p:nvSpPr>
          <p:cNvPr id="2" name="Title 1"/>
          <p:cNvSpPr>
            <a:spLocks noGrp="1"/>
          </p:cNvSpPr>
          <p:nvPr>
            <p:ph type="title"/>
          </p:nvPr>
        </p:nvSpPr>
        <p:spPr>
          <a:xfrm>
            <a:off x="609600" y="1447800"/>
            <a:ext cx="29718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4657344" y="1447800"/>
            <a:ext cx="3419856" cy="3474720"/>
          </a:xfrm>
          <a:custGeom>
            <a:avLst/>
            <a:gdLst>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74450 w 3419856"/>
              <a:gd name="connsiteY9" fmla="*/ 3429000 h 3429000"/>
              <a:gd name="connsiteX10" fmla="*/ 21806 w 3419856"/>
              <a:gd name="connsiteY10" fmla="*/ 3407194 h 3429000"/>
              <a:gd name="connsiteX11" fmla="*/ 0 w 3419856"/>
              <a:gd name="connsiteY11" fmla="*/ 3354550 h 3429000"/>
              <a:gd name="connsiteX12" fmla="*/ 0 w 3419856"/>
              <a:gd name="connsiteY12" fmla="*/ 74450 h 3429000"/>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21806 w 3419856"/>
              <a:gd name="connsiteY9" fmla="*/ 3407194 h 3429000"/>
              <a:gd name="connsiteX10" fmla="*/ 0 w 3419856"/>
              <a:gd name="connsiteY10" fmla="*/ 3354550 h 3429000"/>
              <a:gd name="connsiteX11" fmla="*/ 0 w 3419856"/>
              <a:gd name="connsiteY11" fmla="*/ 74450 h 3429000"/>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8026"/>
              <a:gd name="connsiteY0" fmla="*/ 74450 h 3910007"/>
              <a:gd name="connsiteX1" fmla="*/ 21806 w 3968026"/>
              <a:gd name="connsiteY1" fmla="*/ 21806 h 3910007"/>
              <a:gd name="connsiteX2" fmla="*/ 74450 w 3968026"/>
              <a:gd name="connsiteY2" fmla="*/ 0 h 3910007"/>
              <a:gd name="connsiteX3" fmla="*/ 3345406 w 3968026"/>
              <a:gd name="connsiteY3" fmla="*/ 0 h 3910007"/>
              <a:gd name="connsiteX4" fmla="*/ 3398050 w 3968026"/>
              <a:gd name="connsiteY4" fmla="*/ 21806 h 3910007"/>
              <a:gd name="connsiteX5" fmla="*/ 3419856 w 3968026"/>
              <a:gd name="connsiteY5" fmla="*/ 74450 h 3910007"/>
              <a:gd name="connsiteX6" fmla="*/ 3419856 w 3968026"/>
              <a:gd name="connsiteY6" fmla="*/ 3354550 h 3910007"/>
              <a:gd name="connsiteX7" fmla="*/ 3398050 w 3968026"/>
              <a:gd name="connsiteY7" fmla="*/ 3407194 h 3910007"/>
              <a:gd name="connsiteX8" fmla="*/ 0 w 3968026"/>
              <a:gd name="connsiteY8" fmla="*/ 3354550 h 3910007"/>
              <a:gd name="connsiteX9" fmla="*/ 0 w 3968026"/>
              <a:gd name="connsiteY9" fmla="*/ 74450 h 3910007"/>
              <a:gd name="connsiteX0" fmla="*/ 0 w 3419856"/>
              <a:gd name="connsiteY0" fmla="*/ 74450 h 3901233"/>
              <a:gd name="connsiteX1" fmla="*/ 21806 w 3419856"/>
              <a:gd name="connsiteY1" fmla="*/ 21806 h 3901233"/>
              <a:gd name="connsiteX2" fmla="*/ 74450 w 3419856"/>
              <a:gd name="connsiteY2" fmla="*/ 0 h 3901233"/>
              <a:gd name="connsiteX3" fmla="*/ 3345406 w 3419856"/>
              <a:gd name="connsiteY3" fmla="*/ 0 h 3901233"/>
              <a:gd name="connsiteX4" fmla="*/ 3398050 w 3419856"/>
              <a:gd name="connsiteY4" fmla="*/ 21806 h 3901233"/>
              <a:gd name="connsiteX5" fmla="*/ 3419856 w 3419856"/>
              <a:gd name="connsiteY5" fmla="*/ 74450 h 3901233"/>
              <a:gd name="connsiteX6" fmla="*/ 3419856 w 3419856"/>
              <a:gd name="connsiteY6" fmla="*/ 3354550 h 3901233"/>
              <a:gd name="connsiteX7" fmla="*/ 0 w 3419856"/>
              <a:gd name="connsiteY7" fmla="*/ 3354550 h 3901233"/>
              <a:gd name="connsiteX8" fmla="*/ 0 w 3419856"/>
              <a:gd name="connsiteY8" fmla="*/ 74450 h 3901233"/>
              <a:gd name="connsiteX0" fmla="*/ 0 w 3419856"/>
              <a:gd name="connsiteY0" fmla="*/ 74450 h 3354550"/>
              <a:gd name="connsiteX1" fmla="*/ 21806 w 3419856"/>
              <a:gd name="connsiteY1" fmla="*/ 21806 h 3354550"/>
              <a:gd name="connsiteX2" fmla="*/ 74450 w 3419856"/>
              <a:gd name="connsiteY2" fmla="*/ 0 h 3354550"/>
              <a:gd name="connsiteX3" fmla="*/ 3345406 w 3419856"/>
              <a:gd name="connsiteY3" fmla="*/ 0 h 3354550"/>
              <a:gd name="connsiteX4" fmla="*/ 3398050 w 3419856"/>
              <a:gd name="connsiteY4" fmla="*/ 21806 h 3354550"/>
              <a:gd name="connsiteX5" fmla="*/ 3419856 w 3419856"/>
              <a:gd name="connsiteY5" fmla="*/ 74450 h 3354550"/>
              <a:gd name="connsiteX6" fmla="*/ 3419856 w 3419856"/>
              <a:gd name="connsiteY6" fmla="*/ 3354550 h 3354550"/>
              <a:gd name="connsiteX7" fmla="*/ 0 w 3419856"/>
              <a:gd name="connsiteY7" fmla="*/ 3354550 h 3354550"/>
              <a:gd name="connsiteX8" fmla="*/ 0 w 3419856"/>
              <a:gd name="connsiteY8" fmla="*/ 74450 h 33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856" h="3354550">
                <a:moveTo>
                  <a:pt x="0" y="74450"/>
                </a:moveTo>
                <a:cubicBezTo>
                  <a:pt x="0" y="54705"/>
                  <a:pt x="7844" y="35768"/>
                  <a:pt x="21806" y="21806"/>
                </a:cubicBezTo>
                <a:cubicBezTo>
                  <a:pt x="35768" y="7844"/>
                  <a:pt x="54705" y="0"/>
                  <a:pt x="74450" y="0"/>
                </a:cubicBezTo>
                <a:lnTo>
                  <a:pt x="3345406" y="0"/>
                </a:lnTo>
                <a:cubicBezTo>
                  <a:pt x="3365151" y="0"/>
                  <a:pt x="3384088" y="7844"/>
                  <a:pt x="3398050" y="21806"/>
                </a:cubicBezTo>
                <a:cubicBezTo>
                  <a:pt x="3412012" y="35768"/>
                  <a:pt x="3419856" y="54705"/>
                  <a:pt x="3419856" y="74450"/>
                </a:cubicBezTo>
                <a:lnTo>
                  <a:pt x="3419856" y="3354550"/>
                </a:lnTo>
                <a:lnTo>
                  <a:pt x="0" y="3354550"/>
                </a:lnTo>
                <a:lnTo>
                  <a:pt x="0" y="74450"/>
                </a:lnTo>
                <a:close/>
              </a:path>
            </a:pathLst>
          </a:custGeom>
        </p:spPr>
        <p:txBody>
          <a:bodyPr>
            <a:normAutofit/>
          </a:bodyPr>
          <a:lstStyle>
            <a:lvl1pPr marL="0" indent="0" algn="ctr">
              <a:buNone/>
              <a:defRPr sz="2000" baseline="0">
                <a:solidFill>
                  <a:schemeClr val="tx1">
                    <a:lumMod val="6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09600" y="2547890"/>
            <a:ext cx="2971800" cy="2405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A581E0-D653-4D78-A48F-41D80498BC7E}" type="datetime1">
              <a:rPr lang="en-US" smtClean="0"/>
              <a:pPr/>
              <a:t>10/24/16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237106-F2ED-405E-BC33-CC3CF426205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13" cstate="print"/>
          <a:stretch>
            <a:fillRect/>
          </a:stretch>
        </p:blipFill>
        <p:spPr>
          <a:xfrm>
            <a:off x="0" y="0"/>
            <a:ext cx="9144000" cy="6858000"/>
          </a:xfrm>
          <a:prstGeom prst="rect">
            <a:avLst/>
          </a:prstGeom>
        </p:spPr>
      </p:pic>
      <p:sp>
        <p:nvSpPr>
          <p:cNvPr id="2" name="Title Placeholder 1"/>
          <p:cNvSpPr>
            <a:spLocks noGrp="1"/>
          </p:cNvSpPr>
          <p:nvPr>
            <p:ph type="title"/>
          </p:nvPr>
        </p:nvSpPr>
        <p:spPr>
          <a:xfrm>
            <a:off x="609600" y="274638"/>
            <a:ext cx="7924800" cy="1143000"/>
          </a:xfrm>
          <a:prstGeom prst="rect">
            <a:avLst/>
          </a:prstGeom>
        </p:spPr>
        <p:txBody>
          <a:bodyPr vert="horz" lIns="91440" tIns="45720" rIns="91440" bIns="45720" rtlCol="0" anchor="b"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0"/>
            <a:ext cx="7924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5715000" y="6356350"/>
            <a:ext cx="1524000" cy="365125"/>
          </a:xfrm>
          <a:prstGeom prst="rect">
            <a:avLst/>
          </a:prstGeom>
        </p:spPr>
        <p:txBody>
          <a:bodyPr vert="horz" lIns="91440" tIns="45720" rIns="91440" bIns="45720" rtlCol="0" anchor="ctr"/>
          <a:lstStyle>
            <a:lvl1pPr algn="r">
              <a:defRPr sz="1000" strike="noStrike" spc="60" baseline="0">
                <a:solidFill>
                  <a:schemeClr val="tx1"/>
                </a:solidFill>
              </a:defRPr>
            </a:lvl1pPr>
          </a:lstStyle>
          <a:p>
            <a:fld id="{8B3AFFF1-9C47-49F0-AE12-AF188F3F4E82}" type="datetime1">
              <a:rPr lang="en-US" smtClean="0"/>
              <a:pPr/>
              <a:t>10/24/16</a:t>
            </a:fld>
            <a:endParaRPr lang="en-US" dirty="0"/>
          </a:p>
        </p:txBody>
      </p:sp>
      <p:sp>
        <p:nvSpPr>
          <p:cNvPr id="5" name="Footer Placeholder 4"/>
          <p:cNvSpPr>
            <a:spLocks noGrp="1"/>
          </p:cNvSpPr>
          <p:nvPr>
            <p:ph type="ftr" sz="quarter" idx="3"/>
          </p:nvPr>
        </p:nvSpPr>
        <p:spPr>
          <a:xfrm>
            <a:off x="609600" y="6356350"/>
            <a:ext cx="2895600" cy="365125"/>
          </a:xfrm>
          <a:prstGeom prst="rect">
            <a:avLst/>
          </a:prstGeom>
        </p:spPr>
        <p:txBody>
          <a:bodyPr vert="horz" lIns="91440" tIns="45720" rIns="91440" bIns="45720" rtlCol="0" anchor="ctr"/>
          <a:lstStyle>
            <a:lvl1pPr algn="l">
              <a:defRPr sz="1000" cap="all" spc="60" baseline="0">
                <a:solidFill>
                  <a:schemeClr val="tx1"/>
                </a:solidFill>
              </a:defRPr>
            </a:lvl1pPr>
          </a:lstStyle>
          <a:p>
            <a:endParaRPr lang="en-US" dirty="0"/>
          </a:p>
        </p:txBody>
      </p:sp>
      <p:sp>
        <p:nvSpPr>
          <p:cNvPr id="6" name="Slide Number Placeholder 5"/>
          <p:cNvSpPr>
            <a:spLocks noGrp="1"/>
          </p:cNvSpPr>
          <p:nvPr>
            <p:ph type="sldNum" sz="quarter" idx="4"/>
          </p:nvPr>
        </p:nvSpPr>
        <p:spPr>
          <a:xfrm>
            <a:off x="7543800" y="6356350"/>
            <a:ext cx="990600" cy="365125"/>
          </a:xfrm>
          <a:prstGeom prst="rect">
            <a:avLst/>
          </a:prstGeom>
        </p:spPr>
        <p:txBody>
          <a:bodyPr vert="horz" lIns="91440" tIns="45720" rIns="91440" bIns="45720" rtlCol="0" anchor="ctr"/>
          <a:lstStyle>
            <a:lvl1pPr algn="r">
              <a:defRPr sz="1100" baseline="0">
                <a:solidFill>
                  <a:schemeClr val="tx1"/>
                </a:solidFill>
              </a:defRPr>
            </a:lvl1pPr>
          </a:lstStyle>
          <a:p>
            <a:fld id="{38237106-F2ED-405E-BC33-CC3CF426205F}"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4729" r:id="rId1"/>
    <p:sldLayoutId id="2147484730" r:id="rId2"/>
    <p:sldLayoutId id="2147484731" r:id="rId3"/>
    <p:sldLayoutId id="2147484732" r:id="rId4"/>
    <p:sldLayoutId id="2147484733" r:id="rId5"/>
    <p:sldLayoutId id="2147484734" r:id="rId6"/>
    <p:sldLayoutId id="2147484735" r:id="rId7"/>
    <p:sldLayoutId id="2147484736" r:id="rId8"/>
    <p:sldLayoutId id="2147484737" r:id="rId9"/>
    <p:sldLayoutId id="2147484738" r:id="rId10"/>
    <p:sldLayoutId id="2147484739" r:id="rId11"/>
  </p:sldLayoutIdLst>
  <p:hf sldNum="0" hdr="0" ftr="0" dt="0"/>
  <p:txStyles>
    <p:title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5" Type="http://schemas.openxmlformats.org/officeDocument/2006/relationships/image" Target="../media/image6.tiff"/><Relationship Id="rId6" Type="http://schemas.openxmlformats.org/officeDocument/2006/relationships/image" Target="../media/image7.tiff"/><Relationship Id="rId7" Type="http://schemas.openxmlformats.org/officeDocument/2006/relationships/image" Target="../media/image8.tiff"/><Relationship Id="rId8"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5" Type="http://schemas.openxmlformats.org/officeDocument/2006/relationships/image" Target="../media/image14.tiff"/><Relationship Id="rId6" Type="http://schemas.openxmlformats.org/officeDocument/2006/relationships/image" Target="../media/image15.tiff"/><Relationship Id="rId7" Type="http://schemas.openxmlformats.org/officeDocument/2006/relationships/image" Target="../media/image16.tiff"/><Relationship Id="rId8" Type="http://schemas.openxmlformats.org/officeDocument/2006/relationships/image" Target="../media/image17.tiff"/><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tiff"/><Relationship Id="rId4" Type="http://schemas.openxmlformats.org/officeDocument/2006/relationships/image" Target="../media/image20.tiff"/><Relationship Id="rId5" Type="http://schemas.openxmlformats.org/officeDocument/2006/relationships/image" Target="../media/image21.tiff"/><Relationship Id="rId6" Type="http://schemas.openxmlformats.org/officeDocument/2006/relationships/image" Target="../media/image22.tiff"/><Relationship Id="rId7" Type="http://schemas.openxmlformats.org/officeDocument/2006/relationships/image" Target="../media/image23.tiff"/><Relationship Id="rId8" Type="http://schemas.openxmlformats.org/officeDocument/2006/relationships/image" Target="../media/image24.tiff"/><Relationship Id="rId1" Type="http://schemas.openxmlformats.org/officeDocument/2006/relationships/slideLayout" Target="../slideLayouts/slideLayout2.xml"/><Relationship Id="rId2" Type="http://schemas.openxmlformats.org/officeDocument/2006/relationships/image" Target="../media/image18.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phrack.org/" TargetMode="External"/><Relationship Id="rId3" Type="http://schemas.openxmlformats.org/officeDocument/2006/relationships/hyperlink" Target="http://www.2600.or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forensicscontest.com" TargetMode="External"/><Relationship Id="rId4" Type="http://schemas.openxmlformats.org/officeDocument/2006/relationships/hyperlink" Target="http://securitytube.net" TargetMode="External"/><Relationship Id="rId5" Type="http://schemas.openxmlformats.org/officeDocument/2006/relationships/hyperlink" Target="http://www.offensive-security.com/metasploit-unleashed/Main_Page" TargetMode="External"/><Relationship Id="rId6" Type="http://schemas.openxmlformats.org/officeDocument/2006/relationships/hyperlink" Target="http://websec.ca/kb/sql_injection" TargetMode="External"/><Relationship Id="rId7" Type="http://schemas.openxmlformats.org/officeDocument/2006/relationships/hyperlink" Target="http://threatpost.com" TargetMode="External"/><Relationship Id="rId8" Type="http://schemas.openxmlformats.org/officeDocument/2006/relationships/hyperlink" Target="http://darkreading.com" TargetMode="External"/><Relationship Id="rId1" Type="http://schemas.openxmlformats.org/officeDocument/2006/relationships/slideLayout" Target="../slideLayouts/slideLayout2.xml"/><Relationship Id="rId2" Type="http://schemas.openxmlformats.org/officeDocument/2006/relationships/hyperlink" Target="http://vulnhub.com"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a:bodyPr>
          <a:lstStyle/>
          <a:p>
            <a:endParaRPr lang="en-US" dirty="0" smtClean="0"/>
          </a:p>
          <a:p>
            <a:r>
              <a:rPr lang="en-US" dirty="0" smtClean="0"/>
              <a:t>Joe Partlow, CTO, </a:t>
            </a:r>
            <a:r>
              <a:rPr lang="en-US" dirty="0" err="1" smtClean="0"/>
              <a:t>ReliaQuest</a:t>
            </a:r>
            <a:endParaRPr lang="en-US" dirty="0" smtClean="0"/>
          </a:p>
          <a:p>
            <a:endParaRPr lang="en-US" dirty="0"/>
          </a:p>
        </p:txBody>
      </p:sp>
      <p:sp>
        <p:nvSpPr>
          <p:cNvPr id="3" name="Title 2"/>
          <p:cNvSpPr>
            <a:spLocks noGrp="1"/>
          </p:cNvSpPr>
          <p:nvPr>
            <p:ph type="ctrTitle"/>
          </p:nvPr>
        </p:nvSpPr>
        <p:spPr/>
        <p:txBody>
          <a:bodyPr/>
          <a:lstStyle/>
          <a:p>
            <a:r>
              <a:rPr lang="en-US" dirty="0" smtClean="0"/>
              <a:t>Intro to </a:t>
            </a:r>
            <a:r>
              <a:rPr lang="en-US" dirty="0" err="1" smtClean="0"/>
              <a:t>Infosec</a:t>
            </a:r>
            <a:r>
              <a:rPr lang="en-US" smtClean="0"/>
              <a:t> History and </a:t>
            </a:r>
            <a:r>
              <a:rPr lang="en-US" dirty="0" smtClean="0"/>
              <a:t>Hacking culture</a:t>
            </a:r>
            <a:r>
              <a:rPr lang="en-US" dirty="0" smtClean="0"/>
              <a:t/>
            </a:r>
            <a:br>
              <a:rPr lang="en-US" dirty="0" smtClean="0"/>
            </a:br>
            <a:r>
              <a:rPr lang="en-US" dirty="0" smtClean="0"/>
              <a:t/>
            </a:r>
            <a:br>
              <a:rPr lang="en-US" dirty="0" smtClean="0"/>
            </a:br>
            <a:endParaRPr lang="en-US" dirty="0"/>
          </a:p>
        </p:txBody>
      </p:sp>
    </p:spTree>
    <p:extLst>
      <p:ext uri="{BB962C8B-B14F-4D97-AF65-F5344CB8AC3E}">
        <p14:creationId xmlns:p14="http://schemas.microsoft.com/office/powerpoint/2010/main" val="39913889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golden age (pre 2002) – Cont.</a:t>
            </a:r>
            <a:endParaRPr lang="en-US" dirty="0"/>
          </a:p>
        </p:txBody>
      </p:sp>
      <p:pic>
        <p:nvPicPr>
          <p:cNvPr id="4" name="Picture 3"/>
          <p:cNvPicPr>
            <a:picLocks noChangeAspect="1"/>
          </p:cNvPicPr>
          <p:nvPr/>
        </p:nvPicPr>
        <p:blipFill>
          <a:blip r:embed="rId2"/>
          <a:stretch>
            <a:fillRect/>
          </a:stretch>
        </p:blipFill>
        <p:spPr>
          <a:xfrm>
            <a:off x="2336912" y="1600200"/>
            <a:ext cx="4734615" cy="1534255"/>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6489" y="1959019"/>
            <a:ext cx="1501223" cy="2070652"/>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3211" y="4479408"/>
            <a:ext cx="1550164" cy="1033443"/>
          </a:xfrm>
          <a:prstGeom prst="rect">
            <a:avLst/>
          </a:prstGeom>
        </p:spPr>
      </p:pic>
      <p:pic>
        <p:nvPicPr>
          <p:cNvPr id="10" name="Picture 9"/>
          <p:cNvPicPr>
            <a:picLocks noChangeAspect="1"/>
          </p:cNvPicPr>
          <p:nvPr/>
        </p:nvPicPr>
        <p:blipFill>
          <a:blip r:embed="rId5"/>
          <a:stretch>
            <a:fillRect/>
          </a:stretch>
        </p:blipFill>
        <p:spPr>
          <a:xfrm>
            <a:off x="5586317" y="3472401"/>
            <a:ext cx="1376760" cy="1777272"/>
          </a:xfrm>
          <a:prstGeom prst="rect">
            <a:avLst/>
          </a:prstGeom>
        </p:spPr>
      </p:pic>
      <p:pic>
        <p:nvPicPr>
          <p:cNvPr id="11" name="Picture 10"/>
          <p:cNvPicPr>
            <a:picLocks noChangeAspect="1"/>
          </p:cNvPicPr>
          <p:nvPr/>
        </p:nvPicPr>
        <p:blipFill>
          <a:blip r:embed="rId6"/>
          <a:stretch>
            <a:fillRect/>
          </a:stretch>
        </p:blipFill>
        <p:spPr>
          <a:xfrm>
            <a:off x="2360420" y="3242757"/>
            <a:ext cx="2945114" cy="2179385"/>
          </a:xfrm>
          <a:prstGeom prst="rect">
            <a:avLst/>
          </a:prstGeom>
        </p:spPr>
      </p:pic>
      <p:pic>
        <p:nvPicPr>
          <p:cNvPr id="12" name="Picture 11"/>
          <p:cNvPicPr>
            <a:picLocks noChangeAspect="1"/>
          </p:cNvPicPr>
          <p:nvPr/>
        </p:nvPicPr>
        <p:blipFill>
          <a:blip r:embed="rId7"/>
          <a:stretch>
            <a:fillRect/>
          </a:stretch>
        </p:blipFill>
        <p:spPr>
          <a:xfrm>
            <a:off x="7243860" y="3472401"/>
            <a:ext cx="1546947" cy="2260922"/>
          </a:xfrm>
          <a:prstGeom prst="rect">
            <a:avLst/>
          </a:prstGeom>
        </p:spPr>
      </p:pic>
      <p:pic>
        <p:nvPicPr>
          <p:cNvPr id="13" name="Picture 1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378375" y="1646898"/>
            <a:ext cx="1406531" cy="1406531"/>
          </a:xfrm>
          <a:prstGeom prst="rect">
            <a:avLst/>
          </a:prstGeom>
        </p:spPr>
      </p:pic>
    </p:spTree>
    <p:extLst>
      <p:ext uri="{BB962C8B-B14F-4D97-AF65-F5344CB8AC3E}">
        <p14:creationId xmlns:p14="http://schemas.microsoft.com/office/powerpoint/2010/main" val="15119154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Turning Point – 2001</a:t>
            </a:r>
            <a:endParaRPr lang="en-US" dirty="0"/>
          </a:p>
        </p:txBody>
      </p:sp>
      <p:sp>
        <p:nvSpPr>
          <p:cNvPr id="3" name="Content Placeholder 2"/>
          <p:cNvSpPr>
            <a:spLocks noGrp="1"/>
          </p:cNvSpPr>
          <p:nvPr>
            <p:ph sz="quarter" idx="13"/>
          </p:nvPr>
        </p:nvSpPr>
        <p:spPr/>
        <p:txBody>
          <a:bodyPr>
            <a:normAutofit/>
          </a:bodyPr>
          <a:lstStyle/>
          <a:p>
            <a:r>
              <a:rPr lang="en-US" sz="2000" dirty="0" smtClean="0"/>
              <a:t>One of the worst tragedies to happen to the US, 9/11 also had the side effect of changing hacking and information security forever.</a:t>
            </a:r>
          </a:p>
          <a:p>
            <a:pPr lvl="1"/>
            <a:r>
              <a:rPr lang="en-US" sz="2000" dirty="0" smtClean="0"/>
              <a:t>Patriot Act – Hacking is an act of terror and expanded the CFAA to include ISPs. Unfortunate </a:t>
            </a:r>
            <a:r>
              <a:rPr lang="en-US" sz="2000" dirty="0"/>
              <a:t>side effect of pushing most researchers underground due to fear of </a:t>
            </a:r>
            <a:r>
              <a:rPr lang="en-US" sz="2000" dirty="0" smtClean="0"/>
              <a:t>prosecution</a:t>
            </a:r>
          </a:p>
          <a:p>
            <a:pPr lvl="1"/>
            <a:r>
              <a:rPr lang="en-US" sz="2000" dirty="0"/>
              <a:t>Code Red/Slammer – Major exploits targeting enterprise software in 2001/2003, businesses started realizing the extent of damage that could be done</a:t>
            </a:r>
            <a:r>
              <a:rPr lang="en-US" sz="2000" dirty="0" smtClean="0"/>
              <a:t>.</a:t>
            </a:r>
          </a:p>
          <a:p>
            <a:pPr lvl="1"/>
            <a:r>
              <a:rPr lang="en-US" sz="2000" dirty="0" smtClean="0"/>
              <a:t>Rise of State sponsored hacking – China, Romania, Russia (RBN). North Korea admits to training hackers.</a:t>
            </a:r>
          </a:p>
          <a:p>
            <a:pPr lvl="1"/>
            <a:endParaRPr lang="en-US" dirty="0" smtClean="0"/>
          </a:p>
        </p:txBody>
      </p:sp>
      <p:pic>
        <p:nvPicPr>
          <p:cNvPr id="5" name="Picture 4"/>
          <p:cNvPicPr>
            <a:picLocks noChangeAspect="1"/>
          </p:cNvPicPr>
          <p:nvPr/>
        </p:nvPicPr>
        <p:blipFill>
          <a:blip r:embed="rId2"/>
          <a:stretch>
            <a:fillRect/>
          </a:stretch>
        </p:blipFill>
        <p:spPr>
          <a:xfrm>
            <a:off x="2588202" y="5221012"/>
            <a:ext cx="3749532" cy="1435771"/>
          </a:xfrm>
          <a:prstGeom prst="rect">
            <a:avLst/>
          </a:prstGeom>
        </p:spPr>
      </p:pic>
    </p:spTree>
    <p:extLst>
      <p:ext uri="{BB962C8B-B14F-4D97-AF65-F5344CB8AC3E}">
        <p14:creationId xmlns:p14="http://schemas.microsoft.com/office/powerpoint/2010/main" val="17358013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Hacking goes mainstream (2002-2013)</a:t>
            </a:r>
            <a:endParaRPr lang="en-US" dirty="0"/>
          </a:p>
        </p:txBody>
      </p:sp>
      <p:sp>
        <p:nvSpPr>
          <p:cNvPr id="3" name="Content Placeholder 2"/>
          <p:cNvSpPr>
            <a:spLocks noGrp="1"/>
          </p:cNvSpPr>
          <p:nvPr>
            <p:ph sz="quarter" idx="13"/>
          </p:nvPr>
        </p:nvSpPr>
        <p:spPr/>
        <p:txBody>
          <a:bodyPr>
            <a:normAutofit lnSpcReduction="10000"/>
          </a:bodyPr>
          <a:lstStyle/>
          <a:p>
            <a:pPr marL="342900" lvl="1" indent="-342900"/>
            <a:r>
              <a:rPr lang="en-US" sz="2000" dirty="0" smtClean="0"/>
              <a:t>Enron started the need for corporate awareness for accounting (and security) and many compliance regulations were created to start to do something about the growing problem. </a:t>
            </a:r>
            <a:r>
              <a:rPr lang="en-US" sz="2000" dirty="0"/>
              <a:t>Real money involved with hacking/spamming instead of jokes and bragging </a:t>
            </a:r>
            <a:r>
              <a:rPr lang="en-US" sz="2000" dirty="0" smtClean="0"/>
              <a:t>rights.</a:t>
            </a:r>
          </a:p>
          <a:p>
            <a:pPr lvl="1"/>
            <a:r>
              <a:rPr lang="en-US" sz="2000" dirty="0" smtClean="0"/>
              <a:t>PCI, Sarbanes-Oxley, HIPAA and others put in place but lacked real direction and repercussions. </a:t>
            </a:r>
          </a:p>
          <a:p>
            <a:pPr lvl="1"/>
            <a:r>
              <a:rPr lang="en-US" sz="2000" dirty="0" smtClean="0"/>
              <a:t>Paris Hilton’s T-Mobile Sidekick hacked in 2005, bringing hacking to the general public</a:t>
            </a:r>
          </a:p>
          <a:p>
            <a:pPr lvl="1"/>
            <a:r>
              <a:rPr lang="en-US" sz="2000" dirty="0" smtClean="0"/>
              <a:t>Rise and success of Hacktivism </a:t>
            </a:r>
            <a:r>
              <a:rPr lang="en-US" sz="2000" dirty="0"/>
              <a:t>– Anonymous, </a:t>
            </a:r>
            <a:r>
              <a:rPr lang="en-US" sz="2000" dirty="0" err="1" smtClean="0"/>
              <a:t>Lulzsec</a:t>
            </a:r>
            <a:r>
              <a:rPr lang="en-US" sz="2000" dirty="0" smtClean="0"/>
              <a:t>, </a:t>
            </a:r>
            <a:r>
              <a:rPr lang="en-US" sz="2000" dirty="0" err="1" smtClean="0"/>
              <a:t>AntiSec</a:t>
            </a:r>
            <a:r>
              <a:rPr lang="en-US" sz="2000" dirty="0" smtClean="0"/>
              <a:t> showed that hacking for a common purpose works (for good and bad)</a:t>
            </a:r>
          </a:p>
          <a:p>
            <a:pPr lvl="1"/>
            <a:r>
              <a:rPr lang="en-US" sz="2000" dirty="0" smtClean="0"/>
              <a:t>Albert Gonzalez hacks TJX in major data breach announced in 2007, received 20 years in prison</a:t>
            </a:r>
          </a:p>
          <a:p>
            <a:pPr lvl="1"/>
            <a:endParaRPr lang="en-US" sz="2000" dirty="0"/>
          </a:p>
          <a:p>
            <a:endParaRPr lang="en-US" dirty="0" smtClean="0"/>
          </a:p>
        </p:txBody>
      </p:sp>
    </p:spTree>
    <p:extLst>
      <p:ext uri="{BB962C8B-B14F-4D97-AF65-F5344CB8AC3E}">
        <p14:creationId xmlns:p14="http://schemas.microsoft.com/office/powerpoint/2010/main" val="483315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Hacking goes mainstream – Cont.</a:t>
            </a:r>
            <a:endParaRPr lang="en-US" dirty="0"/>
          </a:p>
        </p:txBody>
      </p:sp>
      <p:sp>
        <p:nvSpPr>
          <p:cNvPr id="3" name="Content Placeholder 2"/>
          <p:cNvSpPr>
            <a:spLocks noGrp="1"/>
          </p:cNvSpPr>
          <p:nvPr>
            <p:ph sz="quarter" idx="13"/>
          </p:nvPr>
        </p:nvSpPr>
        <p:spPr/>
        <p:txBody>
          <a:bodyPr>
            <a:normAutofit lnSpcReduction="10000"/>
          </a:bodyPr>
          <a:lstStyle/>
          <a:p>
            <a:r>
              <a:rPr lang="en-US" sz="2000" dirty="0" err="1" smtClean="0"/>
              <a:t>Conficker</a:t>
            </a:r>
            <a:r>
              <a:rPr lang="en-US" sz="2000" dirty="0" smtClean="0"/>
              <a:t> Worm runs through millions of PCs in 2009</a:t>
            </a:r>
          </a:p>
          <a:p>
            <a:r>
              <a:rPr lang="en-US" sz="2000" dirty="0" err="1" smtClean="0"/>
              <a:t>Stuxnet</a:t>
            </a:r>
            <a:r>
              <a:rPr lang="en-US" sz="2000" dirty="0" smtClean="0"/>
              <a:t> hits in 2010 and brought awareness to vulnerabilities in SCADA systems. Doubts on nation states behind Iranian nuclear targets</a:t>
            </a:r>
          </a:p>
          <a:p>
            <a:r>
              <a:rPr lang="en-US" sz="2000" dirty="0" smtClean="0"/>
              <a:t>Social Engineering start to become mainstream in 2011 - RSA social </a:t>
            </a:r>
            <a:r>
              <a:rPr lang="en-US" sz="2000" dirty="0"/>
              <a:t>engineering), </a:t>
            </a:r>
            <a:r>
              <a:rPr lang="en-US" sz="2000" dirty="0" err="1" smtClean="0"/>
              <a:t>HBGary</a:t>
            </a:r>
            <a:r>
              <a:rPr lang="en-US" sz="2000" dirty="0" smtClean="0"/>
              <a:t> Federal </a:t>
            </a:r>
            <a:r>
              <a:rPr lang="en-US" sz="2000" dirty="0"/>
              <a:t>(social engineering) </a:t>
            </a:r>
            <a:r>
              <a:rPr lang="en-US" sz="2000" dirty="0" smtClean="0"/>
              <a:t>hacks were devastating</a:t>
            </a:r>
          </a:p>
          <a:p>
            <a:r>
              <a:rPr lang="en-US" sz="2000" dirty="0" smtClean="0"/>
              <a:t>Sony – First compromised via injection attack in 2011, worst case scenario of </a:t>
            </a:r>
            <a:r>
              <a:rPr lang="en-US" sz="2000" dirty="0" err="1" smtClean="0"/>
              <a:t>playstation</a:t>
            </a:r>
            <a:r>
              <a:rPr lang="en-US" sz="2000" dirty="0" smtClean="0"/>
              <a:t> network going down for 20 days and huge breach of 77 million accounts</a:t>
            </a:r>
          </a:p>
          <a:p>
            <a:r>
              <a:rPr lang="en-US" sz="2000" dirty="0" err="1" smtClean="0"/>
              <a:t>Wikileaks</a:t>
            </a:r>
            <a:r>
              <a:rPr lang="en-US" sz="2000" dirty="0" smtClean="0"/>
              <a:t> explodes in 2010 after Bradley (Chelsea) Manning leaks Army documents</a:t>
            </a:r>
          </a:p>
          <a:p>
            <a:r>
              <a:rPr lang="en-US" sz="2000" dirty="0" smtClean="0"/>
              <a:t>Hector “</a:t>
            </a:r>
            <a:r>
              <a:rPr lang="en-US" sz="2000" dirty="0" err="1" smtClean="0"/>
              <a:t>Sabu</a:t>
            </a:r>
            <a:r>
              <a:rPr lang="en-US" sz="2000" dirty="0" smtClean="0"/>
              <a:t>” </a:t>
            </a:r>
            <a:r>
              <a:rPr lang="en-US" sz="2000" dirty="0" err="1" smtClean="0"/>
              <a:t>Monsegur</a:t>
            </a:r>
            <a:r>
              <a:rPr lang="en-US" sz="2000" dirty="0" smtClean="0"/>
              <a:t> led authorities in 2012 to charge </a:t>
            </a:r>
            <a:r>
              <a:rPr lang="en-US" sz="2000" dirty="0" err="1" smtClean="0"/>
              <a:t>Lulzsec</a:t>
            </a:r>
            <a:r>
              <a:rPr lang="en-US" sz="2000" dirty="0" smtClean="0"/>
              <a:t> members</a:t>
            </a:r>
          </a:p>
        </p:txBody>
      </p:sp>
    </p:spTree>
    <p:extLst>
      <p:ext uri="{BB962C8B-B14F-4D97-AF65-F5344CB8AC3E}">
        <p14:creationId xmlns:p14="http://schemas.microsoft.com/office/powerpoint/2010/main" val="5589708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Hacking goes mainstream – Cont.</a:t>
            </a:r>
            <a:endParaRPr lang="en-US" dirty="0"/>
          </a:p>
        </p:txBody>
      </p:sp>
      <p:pic>
        <p:nvPicPr>
          <p:cNvPr id="5" name="Picture 4" descr="images.jpe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64257" y="1821483"/>
            <a:ext cx="3136790" cy="1756603"/>
          </a:xfrm>
          <a:prstGeom prst="rect">
            <a:avLst/>
          </a:prstGeom>
        </p:spPr>
      </p:pic>
      <p:pic>
        <p:nvPicPr>
          <p:cNvPr id="6" name="Picture 5"/>
          <p:cNvPicPr>
            <a:picLocks noChangeAspect="1"/>
          </p:cNvPicPr>
          <p:nvPr/>
        </p:nvPicPr>
        <p:blipFill>
          <a:blip r:embed="rId3"/>
          <a:stretch>
            <a:fillRect/>
          </a:stretch>
        </p:blipFill>
        <p:spPr>
          <a:xfrm>
            <a:off x="940903" y="1821484"/>
            <a:ext cx="1805057" cy="2095436"/>
          </a:xfrm>
          <a:prstGeom prst="rect">
            <a:avLst/>
          </a:prstGeom>
        </p:spPr>
      </p:pic>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1890" y="4102450"/>
            <a:ext cx="1971753" cy="1314502"/>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31387" y="1676053"/>
            <a:ext cx="1637969" cy="2047461"/>
          </a:xfrm>
          <a:prstGeom prst="rect">
            <a:avLst/>
          </a:prstGeom>
        </p:spPr>
      </p:pic>
      <p:pic>
        <p:nvPicPr>
          <p:cNvPr id="10"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411846" y="4047339"/>
            <a:ext cx="1369613" cy="1369613"/>
          </a:xfrm>
          <a:prstGeom prst="rect">
            <a:avLst/>
          </a:prstGeom>
        </p:spPr>
      </p:pic>
      <p:pic>
        <p:nvPicPr>
          <p:cNvPr id="11" name="Picture 1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146162" y="4127359"/>
            <a:ext cx="868101" cy="856526"/>
          </a:xfrm>
          <a:prstGeom prst="rect">
            <a:avLst/>
          </a:prstGeom>
        </p:spPr>
      </p:pic>
      <p:pic>
        <p:nvPicPr>
          <p:cNvPr id="3" name="Picture 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041808" y="3601455"/>
            <a:ext cx="2884426" cy="1442213"/>
          </a:xfrm>
          <a:prstGeom prst="rect">
            <a:avLst/>
          </a:prstGeom>
        </p:spPr>
      </p:pic>
    </p:spTree>
    <p:extLst>
      <p:ext uri="{BB962C8B-B14F-4D97-AF65-F5344CB8AC3E}">
        <p14:creationId xmlns:p14="http://schemas.microsoft.com/office/powerpoint/2010/main" val="15295367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or die (2013 - Present) </a:t>
            </a:r>
            <a:endParaRPr lang="en-US" dirty="0"/>
          </a:p>
        </p:txBody>
      </p:sp>
      <p:sp>
        <p:nvSpPr>
          <p:cNvPr id="3" name="Content Placeholder 2"/>
          <p:cNvSpPr>
            <a:spLocks noGrp="1"/>
          </p:cNvSpPr>
          <p:nvPr>
            <p:ph sz="quarter" idx="13"/>
          </p:nvPr>
        </p:nvSpPr>
        <p:spPr/>
        <p:txBody>
          <a:bodyPr/>
          <a:lstStyle/>
          <a:p>
            <a:r>
              <a:rPr lang="en-US" sz="2000" dirty="0" smtClean="0"/>
              <a:t>The Target hack in 2013 brought the end to the compliance era by finally getting through to execs that compliance does not equal secure</a:t>
            </a:r>
          </a:p>
          <a:p>
            <a:pPr lvl="1"/>
            <a:r>
              <a:rPr lang="en-US" dirty="0" smtClean="0"/>
              <a:t>Offensive teams are overwhelmed, not enough talent to go around</a:t>
            </a:r>
          </a:p>
          <a:p>
            <a:pPr lvl="1"/>
            <a:r>
              <a:rPr lang="en-US" dirty="0" smtClean="0"/>
              <a:t>Large scale breaches due to IT/security teams not able to keep up with large, distributed environments</a:t>
            </a:r>
          </a:p>
          <a:p>
            <a:r>
              <a:rPr lang="en-US" dirty="0" smtClean="0"/>
              <a:t>Snowden brings data privacy mainstream in 2013 with NSA leaks</a:t>
            </a:r>
          </a:p>
          <a:p>
            <a:r>
              <a:rPr lang="en-US" dirty="0" smtClean="0"/>
              <a:t>Massive Breaches happen 2014-2015 and changes the mindset to ”when, not if” you will bet breached. Home Depot, Staples, Sony Pictures, OPM, Anthem, Ashley Madison</a:t>
            </a:r>
          </a:p>
          <a:p>
            <a:r>
              <a:rPr lang="en-US" dirty="0" smtClean="0"/>
              <a:t>Mt. </a:t>
            </a:r>
            <a:r>
              <a:rPr lang="en-US" dirty="0" err="1" smtClean="0"/>
              <a:t>Gox</a:t>
            </a:r>
            <a:r>
              <a:rPr lang="en-US" dirty="0" smtClean="0"/>
              <a:t> bitcoin exchange loses $460M – Goes bankrupt</a:t>
            </a:r>
          </a:p>
          <a:p>
            <a:r>
              <a:rPr lang="en-US" dirty="0" smtClean="0"/>
              <a:t>Chinese Apt 18 hacking group uses 2014 Heartbleed bug to steal health records</a:t>
            </a:r>
          </a:p>
          <a:p>
            <a:r>
              <a:rPr lang="en-US" dirty="0" smtClean="0"/>
              <a:t>Internet of Things – More things to hack!</a:t>
            </a:r>
          </a:p>
        </p:txBody>
      </p:sp>
    </p:spTree>
    <p:extLst>
      <p:ext uri="{BB962C8B-B14F-4D97-AF65-F5344CB8AC3E}">
        <p14:creationId xmlns:p14="http://schemas.microsoft.com/office/powerpoint/2010/main" val="15448018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or die</a:t>
            </a:r>
            <a:r>
              <a:rPr lang="en-US" dirty="0"/>
              <a:t> </a:t>
            </a:r>
            <a:r>
              <a:rPr lang="en-US" dirty="0" smtClean="0"/>
              <a:t>– Cont. </a:t>
            </a:r>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97570" y="1730155"/>
            <a:ext cx="1834485" cy="1568485"/>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6526" y="1857534"/>
            <a:ext cx="1412111" cy="1059083"/>
          </a:xfrm>
          <a:prstGeom prst="rect">
            <a:avLst/>
          </a:prstGeom>
        </p:spPr>
      </p:pic>
      <p:pic>
        <p:nvPicPr>
          <p:cNvPr id="8" name="Picture 7"/>
          <p:cNvPicPr>
            <a:picLocks noChangeAspect="1"/>
          </p:cNvPicPr>
          <p:nvPr/>
        </p:nvPicPr>
        <p:blipFill>
          <a:blip r:embed="rId4"/>
          <a:stretch>
            <a:fillRect/>
          </a:stretch>
        </p:blipFill>
        <p:spPr>
          <a:xfrm>
            <a:off x="6938730" y="4039564"/>
            <a:ext cx="1152163" cy="1152163"/>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598515" y="1632303"/>
            <a:ext cx="3044142" cy="1712330"/>
          </a:xfrm>
          <a:prstGeom prst="rect">
            <a:avLst/>
          </a:prstGeom>
        </p:spPr>
      </p:pic>
      <p:pic>
        <p:nvPicPr>
          <p:cNvPr id="10"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525547" y="3730018"/>
            <a:ext cx="1173774" cy="1403834"/>
          </a:xfrm>
          <a:prstGeom prst="rect">
            <a:avLst/>
          </a:prstGeom>
        </p:spPr>
      </p:pic>
      <p:pic>
        <p:nvPicPr>
          <p:cNvPr id="11" name="Picture 10"/>
          <p:cNvPicPr>
            <a:picLocks noChangeAspect="1"/>
          </p:cNvPicPr>
          <p:nvPr/>
        </p:nvPicPr>
        <p:blipFill>
          <a:blip r:embed="rId7"/>
          <a:stretch>
            <a:fillRect/>
          </a:stretch>
        </p:blipFill>
        <p:spPr>
          <a:xfrm>
            <a:off x="5147838" y="3693686"/>
            <a:ext cx="1366859" cy="1366859"/>
          </a:xfrm>
          <a:prstGeom prst="rect">
            <a:avLst/>
          </a:prstGeom>
        </p:spPr>
      </p:pic>
      <p:pic>
        <p:nvPicPr>
          <p:cNvPr id="3" name="Picture 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47240" y="3925251"/>
            <a:ext cx="2785672" cy="1565841"/>
          </a:xfrm>
          <a:prstGeom prst="rect">
            <a:avLst/>
          </a:prstGeom>
        </p:spPr>
      </p:pic>
    </p:spTree>
    <p:extLst>
      <p:ext uri="{BB962C8B-B14F-4D97-AF65-F5344CB8AC3E}">
        <p14:creationId xmlns:p14="http://schemas.microsoft.com/office/powerpoint/2010/main" val="4068628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Hacking Culture – TV, books &amp; movies</a:t>
            </a:r>
            <a:endParaRPr lang="en-US" dirty="0"/>
          </a:p>
        </p:txBody>
      </p:sp>
      <p:sp>
        <p:nvSpPr>
          <p:cNvPr id="3" name="Content Placeholder 2"/>
          <p:cNvSpPr>
            <a:spLocks noGrp="1"/>
          </p:cNvSpPr>
          <p:nvPr>
            <p:ph sz="quarter" idx="13"/>
          </p:nvPr>
        </p:nvSpPr>
        <p:spPr>
          <a:xfrm>
            <a:off x="834887" y="1600200"/>
            <a:ext cx="3485322" cy="4217504"/>
          </a:xfrm>
        </p:spPr>
        <p:txBody>
          <a:bodyPr>
            <a:noAutofit/>
          </a:bodyPr>
          <a:lstStyle/>
          <a:p>
            <a:pPr>
              <a:lnSpc>
                <a:spcPct val="110000"/>
              </a:lnSpc>
            </a:pPr>
            <a:r>
              <a:rPr lang="en-US" sz="1600" dirty="0" err="1"/>
              <a:t>Bladerunner</a:t>
            </a:r>
            <a:endParaRPr lang="en-US" sz="1600" dirty="0"/>
          </a:p>
          <a:p>
            <a:pPr>
              <a:lnSpc>
                <a:spcPct val="110000"/>
              </a:lnSpc>
            </a:pPr>
            <a:r>
              <a:rPr lang="en-US" sz="1600" dirty="0"/>
              <a:t>Tron (old and new)</a:t>
            </a:r>
          </a:p>
          <a:p>
            <a:pPr>
              <a:lnSpc>
                <a:spcPct val="110000"/>
              </a:lnSpc>
            </a:pPr>
            <a:r>
              <a:rPr lang="en-US" sz="1600" dirty="0"/>
              <a:t>The </a:t>
            </a:r>
            <a:r>
              <a:rPr lang="en-US" sz="1600" dirty="0" smtClean="0"/>
              <a:t>Matrix Series</a:t>
            </a:r>
            <a:endParaRPr lang="en-US" sz="1600" dirty="0"/>
          </a:p>
          <a:p>
            <a:pPr>
              <a:lnSpc>
                <a:spcPct val="110000"/>
              </a:lnSpc>
            </a:pPr>
            <a:r>
              <a:rPr lang="en-US" sz="1600" dirty="0"/>
              <a:t>Ghost in the Shell</a:t>
            </a:r>
          </a:p>
          <a:p>
            <a:pPr>
              <a:lnSpc>
                <a:spcPct val="110000"/>
              </a:lnSpc>
            </a:pPr>
            <a:r>
              <a:rPr lang="en-US" sz="1600" dirty="0"/>
              <a:t>Strange Days</a:t>
            </a:r>
          </a:p>
          <a:p>
            <a:pPr>
              <a:lnSpc>
                <a:spcPct val="110000"/>
              </a:lnSpc>
            </a:pPr>
            <a:r>
              <a:rPr lang="en-US" sz="1600" dirty="0"/>
              <a:t>Johnny Mnemonic</a:t>
            </a:r>
          </a:p>
          <a:p>
            <a:pPr>
              <a:lnSpc>
                <a:spcPct val="110000"/>
              </a:lnSpc>
            </a:pPr>
            <a:r>
              <a:rPr lang="en-US" sz="1600" dirty="0"/>
              <a:t>Wargames</a:t>
            </a:r>
          </a:p>
          <a:p>
            <a:pPr>
              <a:lnSpc>
                <a:spcPct val="110000"/>
              </a:lnSpc>
            </a:pPr>
            <a:r>
              <a:rPr lang="en-US" sz="1600" dirty="0"/>
              <a:t>Hackers</a:t>
            </a:r>
          </a:p>
          <a:p>
            <a:pPr>
              <a:lnSpc>
                <a:spcPct val="110000"/>
              </a:lnSpc>
            </a:pPr>
            <a:r>
              <a:rPr lang="en-US" sz="1600" dirty="0" smtClean="0"/>
              <a:t>Sneakers</a:t>
            </a:r>
          </a:p>
          <a:p>
            <a:pPr>
              <a:lnSpc>
                <a:spcPct val="110000"/>
              </a:lnSpc>
            </a:pPr>
            <a:r>
              <a:rPr lang="en-US" sz="1600" dirty="0" smtClean="0"/>
              <a:t>Die Hard 4</a:t>
            </a:r>
          </a:p>
          <a:p>
            <a:pPr>
              <a:lnSpc>
                <a:spcPct val="110000"/>
              </a:lnSpc>
            </a:pPr>
            <a:r>
              <a:rPr lang="en-US" sz="1600" dirty="0" smtClean="0"/>
              <a:t>The Net</a:t>
            </a:r>
            <a:endParaRPr lang="en-US" sz="1600" dirty="0"/>
          </a:p>
        </p:txBody>
      </p:sp>
      <p:sp>
        <p:nvSpPr>
          <p:cNvPr id="4" name="Content Placeholder 2"/>
          <p:cNvSpPr txBox="1">
            <a:spLocks/>
          </p:cNvSpPr>
          <p:nvPr/>
        </p:nvSpPr>
        <p:spPr>
          <a:xfrm>
            <a:off x="4572000" y="1600200"/>
            <a:ext cx="3485322" cy="4217504"/>
          </a:xfrm>
          <a:prstGeom prst="rect">
            <a:avLst/>
          </a:prstGeom>
        </p:spPr>
        <p:txBody>
          <a:bodyPr vert="horz" lIns="91440" tIns="45720" rIns="91440" bIns="45720" rtlCol="0">
            <a:no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a:lnSpc>
                <a:spcPct val="110000"/>
              </a:lnSpc>
            </a:pPr>
            <a:r>
              <a:rPr lang="en-US" sz="1600" dirty="0" err="1" smtClean="0"/>
              <a:t>AntiTrust</a:t>
            </a:r>
            <a:endParaRPr lang="en-US" sz="1600" dirty="0" smtClean="0"/>
          </a:p>
          <a:p>
            <a:pPr>
              <a:lnSpc>
                <a:spcPct val="110000"/>
              </a:lnSpc>
            </a:pPr>
            <a:r>
              <a:rPr lang="en-US" sz="1600" dirty="0" smtClean="0"/>
              <a:t>Takedown</a:t>
            </a:r>
          </a:p>
          <a:p>
            <a:pPr>
              <a:lnSpc>
                <a:spcPct val="110000"/>
              </a:lnSpc>
            </a:pPr>
            <a:r>
              <a:rPr lang="en-US" sz="1600" dirty="0" smtClean="0"/>
              <a:t>Who am I</a:t>
            </a:r>
          </a:p>
          <a:p>
            <a:pPr>
              <a:lnSpc>
                <a:spcPct val="110000"/>
              </a:lnSpc>
            </a:pPr>
            <a:r>
              <a:rPr lang="en-US" sz="1600" dirty="0" smtClean="0"/>
              <a:t>Swordfish</a:t>
            </a:r>
          </a:p>
          <a:p>
            <a:pPr>
              <a:lnSpc>
                <a:spcPct val="110000"/>
              </a:lnSpc>
            </a:pPr>
            <a:r>
              <a:rPr lang="en-US" sz="1600" dirty="0" smtClean="0"/>
              <a:t>Mr. Robot</a:t>
            </a:r>
          </a:p>
          <a:p>
            <a:r>
              <a:rPr lang="en-US" sz="1600" dirty="0" err="1"/>
              <a:t>Phrack</a:t>
            </a:r>
            <a:r>
              <a:rPr lang="en-US" sz="1600" dirty="0"/>
              <a:t> (</a:t>
            </a:r>
            <a:r>
              <a:rPr lang="en-US" sz="1600" dirty="0">
                <a:hlinkClick r:id="rId2"/>
              </a:rPr>
              <a:t>http://www.phrack.org</a:t>
            </a:r>
            <a:r>
              <a:rPr lang="en-US" sz="1600" dirty="0"/>
              <a:t>)</a:t>
            </a:r>
          </a:p>
          <a:p>
            <a:r>
              <a:rPr lang="en-US" sz="1600" dirty="0"/>
              <a:t>2600 (</a:t>
            </a:r>
            <a:r>
              <a:rPr lang="en-US" sz="1600" dirty="0">
                <a:hlinkClick r:id="rId3"/>
              </a:rPr>
              <a:t>http://www.2600.org</a:t>
            </a:r>
            <a:r>
              <a:rPr lang="en-US" sz="1600" dirty="0"/>
              <a:t> )</a:t>
            </a:r>
          </a:p>
          <a:p>
            <a:r>
              <a:rPr lang="en-US" sz="1600" dirty="0"/>
              <a:t>Snow Crash (Neal Stephenson)</a:t>
            </a:r>
          </a:p>
          <a:p>
            <a:r>
              <a:rPr lang="en-US" sz="1600" dirty="0" err="1"/>
              <a:t>Neuromancer</a:t>
            </a:r>
            <a:r>
              <a:rPr lang="en-US" sz="1600" dirty="0"/>
              <a:t> (William Gibson</a:t>
            </a:r>
            <a:r>
              <a:rPr lang="en-US" sz="1600" dirty="0" smtClean="0"/>
              <a:t>)</a:t>
            </a:r>
          </a:p>
          <a:p>
            <a:r>
              <a:rPr lang="en-US" sz="1600" dirty="0" smtClean="0"/>
              <a:t>The Cuckoo’s Egg</a:t>
            </a:r>
            <a:endParaRPr lang="en-US" sz="1600" dirty="0"/>
          </a:p>
          <a:p>
            <a:pPr>
              <a:lnSpc>
                <a:spcPct val="110000"/>
              </a:lnSpc>
            </a:pPr>
            <a:endParaRPr lang="en-US" sz="1600" dirty="0"/>
          </a:p>
        </p:txBody>
      </p:sp>
    </p:spTree>
    <p:extLst>
      <p:ext uri="{BB962C8B-B14F-4D97-AF65-F5344CB8AC3E}">
        <p14:creationId xmlns:p14="http://schemas.microsoft.com/office/powerpoint/2010/main" val="5567610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Movie Hacking – lots of virtual reality</a:t>
            </a:r>
            <a:endParaRPr lang="en-US" dirty="0"/>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8692" y="1701028"/>
            <a:ext cx="3959766" cy="2646477"/>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07873" y="2784559"/>
            <a:ext cx="4856476" cy="3642357"/>
          </a:xfrm>
          <a:prstGeom prst="rect">
            <a:avLst/>
          </a:prstGeom>
        </p:spPr>
      </p:pic>
    </p:spTree>
    <p:extLst>
      <p:ext uri="{BB962C8B-B14F-4D97-AF65-F5344CB8AC3E}">
        <p14:creationId xmlns:p14="http://schemas.microsoft.com/office/powerpoint/2010/main" val="8962803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Life Hacking – not very fun to watch</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3900" y="1631123"/>
            <a:ext cx="4821858" cy="3413897"/>
          </a:xfrm>
          <a:prstGeom prst="rect">
            <a:avLst/>
          </a:prstGeom>
        </p:spPr>
      </p:pic>
      <p:pic>
        <p:nvPicPr>
          <p:cNvPr id="6" name="Picture 5"/>
          <p:cNvPicPr>
            <a:picLocks noChangeAspect="1"/>
          </p:cNvPicPr>
          <p:nvPr/>
        </p:nvPicPr>
        <p:blipFill>
          <a:blip r:embed="rId3"/>
          <a:stretch>
            <a:fillRect/>
          </a:stretch>
        </p:blipFill>
        <p:spPr>
          <a:xfrm>
            <a:off x="4384666" y="3087483"/>
            <a:ext cx="4480856" cy="3367043"/>
          </a:xfrm>
          <a:prstGeom prst="rect">
            <a:avLst/>
          </a:prstGeom>
        </p:spPr>
      </p:pic>
    </p:spTree>
    <p:extLst>
      <p:ext uri="{BB962C8B-B14F-4D97-AF65-F5344CB8AC3E}">
        <p14:creationId xmlns:p14="http://schemas.microsoft.com/office/powerpoint/2010/main" val="13341978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background</a:t>
            </a:r>
            <a:endParaRPr lang="en-US" dirty="0"/>
          </a:p>
        </p:txBody>
      </p:sp>
      <p:sp>
        <p:nvSpPr>
          <p:cNvPr id="3" name="Content Placeholder 2"/>
          <p:cNvSpPr>
            <a:spLocks noGrp="1"/>
          </p:cNvSpPr>
          <p:nvPr>
            <p:ph sz="quarter" idx="13"/>
          </p:nvPr>
        </p:nvSpPr>
        <p:spPr/>
        <p:txBody>
          <a:bodyPr>
            <a:normAutofit/>
          </a:bodyPr>
          <a:lstStyle/>
          <a:p>
            <a:endParaRPr lang="en-US" sz="2000" dirty="0" smtClean="0"/>
          </a:p>
          <a:p>
            <a:pPr lvl="1"/>
            <a:r>
              <a:rPr lang="en-US" sz="2000" dirty="0" smtClean="0"/>
              <a:t>I have been in the IT and information Security industry for about 20 years and have had experience in Operations </a:t>
            </a:r>
            <a:r>
              <a:rPr lang="en-US" sz="2000" dirty="0"/>
              <a:t>Management, Information Security, Network Security, Systems </a:t>
            </a:r>
            <a:r>
              <a:rPr lang="en-US" sz="2000" dirty="0" smtClean="0"/>
              <a:t>Design, </a:t>
            </a:r>
            <a:r>
              <a:rPr lang="en-US" sz="2000" dirty="0"/>
              <a:t>Risk Assessment, Database Administration, Network Infrastructure, Web Application Development, </a:t>
            </a:r>
            <a:r>
              <a:rPr lang="en-US" sz="2000" dirty="0" smtClean="0"/>
              <a:t>Forensics, Systems Design &amp; Integration </a:t>
            </a:r>
            <a:r>
              <a:rPr lang="en-US" sz="2000" dirty="0"/>
              <a:t>and Project </a:t>
            </a:r>
            <a:r>
              <a:rPr lang="en-US" sz="2000" dirty="0" smtClean="0"/>
              <a:t>Management. </a:t>
            </a:r>
          </a:p>
          <a:p>
            <a:pPr lvl="1"/>
            <a:r>
              <a:rPr lang="en-US" sz="2000" dirty="0" smtClean="0"/>
              <a:t>Been fortunate enough to have been part of most every era and shift in information security</a:t>
            </a:r>
            <a:endParaRPr lang="en-US" dirty="0"/>
          </a:p>
        </p:txBody>
      </p:sp>
    </p:spTree>
    <p:extLst>
      <p:ext uri="{BB962C8B-B14F-4D97-AF65-F5344CB8AC3E}">
        <p14:creationId xmlns:p14="http://schemas.microsoft.com/office/powerpoint/2010/main" val="18813756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a hacker – masks are too hot!</a:t>
            </a:r>
            <a:endParaRPr lang="en-US" dirty="0"/>
          </a:p>
        </p:txBody>
      </p:sp>
      <p:pic>
        <p:nvPicPr>
          <p:cNvPr id="3" name="Picture 2"/>
          <p:cNvPicPr>
            <a:picLocks noChangeAspect="1"/>
          </p:cNvPicPr>
          <p:nvPr/>
        </p:nvPicPr>
        <p:blipFill>
          <a:blip r:embed="rId2"/>
          <a:stretch>
            <a:fillRect/>
          </a:stretch>
        </p:blipFill>
        <p:spPr>
          <a:xfrm>
            <a:off x="850610" y="1575319"/>
            <a:ext cx="7214442" cy="4058124"/>
          </a:xfrm>
          <a:prstGeom prst="rect">
            <a:avLst/>
          </a:prstGeom>
        </p:spPr>
      </p:pic>
    </p:spTree>
    <p:extLst>
      <p:ext uri="{BB962C8B-B14F-4D97-AF65-F5344CB8AC3E}">
        <p14:creationId xmlns:p14="http://schemas.microsoft.com/office/powerpoint/2010/main" val="19779942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Hackers – real life </a:t>
            </a:r>
            <a:r>
              <a:rPr lang="en-US" dirty="0" err="1" smtClean="0"/>
              <a:t>ctf</a:t>
            </a:r>
            <a:r>
              <a:rPr lang="en-US" dirty="0" smtClean="0"/>
              <a:t> hacking</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09905" y="1525158"/>
            <a:ext cx="6012493" cy="4004414"/>
          </a:xfrm>
          <a:prstGeom prst="rect">
            <a:avLst/>
          </a:prstGeom>
        </p:spPr>
      </p:pic>
    </p:spTree>
    <p:extLst>
      <p:ext uri="{BB962C8B-B14F-4D97-AF65-F5344CB8AC3E}">
        <p14:creationId xmlns:p14="http://schemas.microsoft.com/office/powerpoint/2010/main" val="11018991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a hacker – your laptop is on fire!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09822" y="1654424"/>
            <a:ext cx="5921315" cy="3896713"/>
          </a:xfrm>
          <a:prstGeom prst="rect">
            <a:avLst/>
          </a:prstGeom>
        </p:spPr>
      </p:pic>
    </p:spTree>
    <p:extLst>
      <p:ext uri="{BB962C8B-B14F-4D97-AF65-F5344CB8AC3E}">
        <p14:creationId xmlns:p14="http://schemas.microsoft.com/office/powerpoint/2010/main" val="18673242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Hackers – we love stuff (</a:t>
            </a:r>
            <a:r>
              <a:rPr lang="en-US" dirty="0" err="1" smtClean="0"/>
              <a:t>Ie</a:t>
            </a:r>
            <a:r>
              <a:rPr lang="en-US" dirty="0" smtClean="0"/>
              <a:t>. Dave’s desk)</a:t>
            </a:r>
            <a:endParaRPr lang="en-US" dirty="0"/>
          </a:p>
        </p:txBody>
      </p:sp>
      <p:pic>
        <p:nvPicPr>
          <p:cNvPr id="3" name="Picture 2"/>
          <p:cNvPicPr>
            <a:picLocks noChangeAspect="1"/>
          </p:cNvPicPr>
          <p:nvPr/>
        </p:nvPicPr>
        <p:blipFill>
          <a:blip r:embed="rId2"/>
          <a:stretch>
            <a:fillRect/>
          </a:stretch>
        </p:blipFill>
        <p:spPr>
          <a:xfrm>
            <a:off x="1538080" y="1534745"/>
            <a:ext cx="5901272" cy="3937573"/>
          </a:xfrm>
          <a:prstGeom prst="rect">
            <a:avLst/>
          </a:prstGeom>
        </p:spPr>
      </p:pic>
    </p:spTree>
    <p:extLst>
      <p:ext uri="{BB962C8B-B14F-4D97-AF65-F5344CB8AC3E}">
        <p14:creationId xmlns:p14="http://schemas.microsoft.com/office/powerpoint/2010/main" val="7932407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a hacker – who types like that???</a:t>
            </a:r>
            <a:endParaRPr lang="en-US" dirty="0"/>
          </a:p>
        </p:txBody>
      </p:sp>
      <p:pic>
        <p:nvPicPr>
          <p:cNvPr id="3" name="Picture 2"/>
          <p:cNvPicPr>
            <a:picLocks noChangeAspect="1"/>
          </p:cNvPicPr>
          <p:nvPr/>
        </p:nvPicPr>
        <p:blipFill>
          <a:blip r:embed="rId2"/>
          <a:stretch>
            <a:fillRect/>
          </a:stretch>
        </p:blipFill>
        <p:spPr>
          <a:xfrm>
            <a:off x="1398254" y="1510402"/>
            <a:ext cx="5652010" cy="4245641"/>
          </a:xfrm>
          <a:prstGeom prst="rect">
            <a:avLst/>
          </a:prstGeom>
        </p:spPr>
      </p:pic>
    </p:spTree>
    <p:extLst>
      <p:ext uri="{BB962C8B-B14F-4D97-AF65-F5344CB8AC3E}">
        <p14:creationId xmlns:p14="http://schemas.microsoft.com/office/powerpoint/2010/main" val="4185861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Hackers – some may not be sober</a:t>
            </a:r>
            <a:r>
              <a:rPr lang="is-IS" dirty="0" smtClean="0"/>
              <a:t>…</a:t>
            </a:r>
            <a:endParaRPr lang="en-US" dirty="0"/>
          </a:p>
        </p:txBody>
      </p:sp>
      <p:pic>
        <p:nvPicPr>
          <p:cNvPr id="4" name="Picture 3" descr="winterfest_champs.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56258" y="1608925"/>
            <a:ext cx="6695356" cy="3760558"/>
          </a:xfrm>
          <a:prstGeom prst="rect">
            <a:avLst/>
          </a:prstGeom>
        </p:spPr>
      </p:pic>
    </p:spTree>
    <p:extLst>
      <p:ext uri="{BB962C8B-B14F-4D97-AF65-F5344CB8AC3E}">
        <p14:creationId xmlns:p14="http://schemas.microsoft.com/office/powerpoint/2010/main" val="215501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Job Prospects</a:t>
            </a:r>
            <a:endParaRPr lang="en-US" dirty="0"/>
          </a:p>
        </p:txBody>
      </p:sp>
      <p:sp>
        <p:nvSpPr>
          <p:cNvPr id="3" name="Content Placeholder 2"/>
          <p:cNvSpPr>
            <a:spLocks noGrp="1"/>
          </p:cNvSpPr>
          <p:nvPr>
            <p:ph sz="quarter" idx="13"/>
          </p:nvPr>
        </p:nvSpPr>
        <p:spPr/>
        <p:txBody>
          <a:bodyPr/>
          <a:lstStyle/>
          <a:p>
            <a:r>
              <a:rPr lang="en-US" sz="2000" dirty="0" smtClean="0"/>
              <a:t>Great opportunity! Negative unemployment!</a:t>
            </a:r>
          </a:p>
          <a:p>
            <a:r>
              <a:rPr lang="en-US" sz="2000" dirty="0" smtClean="0"/>
              <a:t>Every customer we deal with (including us) needs more security people.</a:t>
            </a:r>
          </a:p>
          <a:p>
            <a:r>
              <a:rPr lang="en-US" sz="2000" dirty="0" smtClean="0"/>
              <a:t>Need good communication skills, not only for hard core techie people.</a:t>
            </a:r>
          </a:p>
          <a:p>
            <a:r>
              <a:rPr lang="en-US" sz="2000" dirty="0" smtClean="0"/>
              <a:t>Good salary and opportunity to learn many different areas.</a:t>
            </a:r>
          </a:p>
          <a:p>
            <a:r>
              <a:rPr lang="en-US" sz="2000" dirty="0" smtClean="0"/>
              <a:t>Get paid to break into things all day!</a:t>
            </a:r>
          </a:p>
          <a:p>
            <a:endParaRPr lang="en-US" dirty="0" smtClean="0"/>
          </a:p>
          <a:p>
            <a:endParaRPr lang="en-US" dirty="0"/>
          </a:p>
        </p:txBody>
      </p:sp>
    </p:spTree>
    <p:extLst>
      <p:ext uri="{BB962C8B-B14F-4D97-AF65-F5344CB8AC3E}">
        <p14:creationId xmlns:p14="http://schemas.microsoft.com/office/powerpoint/2010/main" val="26519655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can I be 1337 also?</a:t>
            </a:r>
            <a:endParaRPr lang="en-US" dirty="0"/>
          </a:p>
        </p:txBody>
      </p:sp>
      <p:sp>
        <p:nvSpPr>
          <p:cNvPr id="3" name="Content Placeholder 2"/>
          <p:cNvSpPr>
            <a:spLocks noGrp="1"/>
          </p:cNvSpPr>
          <p:nvPr>
            <p:ph sz="quarter" idx="13"/>
          </p:nvPr>
        </p:nvSpPr>
        <p:spPr/>
        <p:txBody>
          <a:bodyPr>
            <a:normAutofit lnSpcReduction="10000"/>
          </a:bodyPr>
          <a:lstStyle/>
          <a:p>
            <a:r>
              <a:rPr lang="en-US" sz="2000" dirty="0" smtClean="0"/>
              <a:t>If you feel like you know everything, then you aren’t trying hard enough!</a:t>
            </a:r>
          </a:p>
          <a:p>
            <a:r>
              <a:rPr lang="en-US" sz="2000" dirty="0" smtClean="0"/>
              <a:t>Always be learning and teaching. This truly is the coolest area of computing </a:t>
            </a:r>
          </a:p>
          <a:p>
            <a:r>
              <a:rPr lang="en-US" sz="2000" dirty="0" smtClean="0"/>
              <a:t>Get involved – </a:t>
            </a:r>
            <a:r>
              <a:rPr lang="en-US" sz="2000" dirty="0"/>
              <a:t>G</a:t>
            </a:r>
            <a:r>
              <a:rPr lang="en-US" sz="2000" dirty="0" smtClean="0"/>
              <a:t>et involved with the community and friends. Start a student group…</a:t>
            </a:r>
          </a:p>
          <a:p>
            <a:r>
              <a:rPr lang="en-US" sz="2000" dirty="0" smtClean="0"/>
              <a:t>Use Twitter – Hear about the latest hacks days before most news sites or even the target finds out. W00T!!!</a:t>
            </a:r>
          </a:p>
          <a:p>
            <a:r>
              <a:rPr lang="en-US" sz="2000" dirty="0" smtClean="0"/>
              <a:t>Build a lab – </a:t>
            </a:r>
            <a:r>
              <a:rPr lang="en-US" sz="2000" dirty="0" err="1" smtClean="0"/>
              <a:t>Virtualbox</a:t>
            </a:r>
            <a:r>
              <a:rPr lang="en-US" sz="2000" dirty="0" smtClean="0"/>
              <a:t> to build your own attack and defense scenarios to practice on.</a:t>
            </a:r>
          </a:p>
          <a:p>
            <a:r>
              <a:rPr lang="en-US" sz="2000" dirty="0" smtClean="0"/>
              <a:t>Don</a:t>
            </a:r>
            <a:r>
              <a:rPr lang="fr-FR" sz="2000" dirty="0" smtClean="0"/>
              <a:t>’</a:t>
            </a:r>
            <a:r>
              <a:rPr lang="en-US" sz="2000" dirty="0" smtClean="0"/>
              <a:t>t be afraid of the CTF – Best way to learn information security is to do it. Defend your own network and servers, all while trying to attack others and getting annihilated in the process (FUN!). Many online CTFs available.</a:t>
            </a:r>
          </a:p>
          <a:p>
            <a:endParaRPr lang="en-US" dirty="0"/>
          </a:p>
        </p:txBody>
      </p:sp>
    </p:spTree>
    <p:extLst>
      <p:ext uri="{BB962C8B-B14F-4D97-AF65-F5344CB8AC3E}">
        <p14:creationId xmlns:p14="http://schemas.microsoft.com/office/powerpoint/2010/main" val="14973636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Sites to get more info</a:t>
            </a:r>
            <a:endParaRPr lang="en-US" dirty="0"/>
          </a:p>
        </p:txBody>
      </p:sp>
      <p:sp>
        <p:nvSpPr>
          <p:cNvPr id="3" name="Content Placeholder 2"/>
          <p:cNvSpPr>
            <a:spLocks noGrp="1"/>
          </p:cNvSpPr>
          <p:nvPr>
            <p:ph sz="quarter" idx="13"/>
          </p:nvPr>
        </p:nvSpPr>
        <p:spPr/>
        <p:txBody>
          <a:bodyPr/>
          <a:lstStyle/>
          <a:p>
            <a:r>
              <a:rPr lang="en-US" sz="2000" dirty="0" smtClean="0">
                <a:hlinkClick r:id="rId2"/>
              </a:rPr>
              <a:t>http://vulnhub.com</a:t>
            </a:r>
            <a:endParaRPr lang="en-US" sz="2000" dirty="0" smtClean="0"/>
          </a:p>
          <a:p>
            <a:r>
              <a:rPr lang="en-US" sz="2000" dirty="0" smtClean="0">
                <a:hlinkClick r:id="rId3"/>
              </a:rPr>
              <a:t>http://forensicscontest.com</a:t>
            </a:r>
            <a:endParaRPr lang="en-US" sz="2000" dirty="0" smtClean="0"/>
          </a:p>
          <a:p>
            <a:r>
              <a:rPr lang="en-US" sz="2000" dirty="0" smtClean="0">
                <a:hlinkClick r:id="rId4"/>
              </a:rPr>
              <a:t>http://securitytube.net</a:t>
            </a:r>
            <a:endParaRPr lang="en-US" sz="2000" dirty="0" smtClean="0"/>
          </a:p>
          <a:p>
            <a:r>
              <a:rPr lang="en-US" sz="2000" u="sng" dirty="0">
                <a:hlinkClick r:id="rId5"/>
              </a:rPr>
              <a:t>http://www.offensive-security.com/metasploit-unleashed/</a:t>
            </a:r>
            <a:r>
              <a:rPr lang="en-US" sz="2000" u="sng" dirty="0" smtClean="0">
                <a:hlinkClick r:id="rId5"/>
              </a:rPr>
              <a:t>Main_Page</a:t>
            </a:r>
            <a:endParaRPr lang="en-US" sz="2000" u="sng" dirty="0" smtClean="0"/>
          </a:p>
          <a:p>
            <a:r>
              <a:rPr lang="en-US" sz="2000" u="sng" dirty="0">
                <a:hlinkClick r:id="rId6"/>
              </a:rPr>
              <a:t>http://websec.ca/kb/</a:t>
            </a:r>
            <a:r>
              <a:rPr lang="en-US" sz="2000" u="sng" dirty="0" smtClean="0">
                <a:hlinkClick r:id="rId6"/>
              </a:rPr>
              <a:t>sql_injection</a:t>
            </a:r>
            <a:endParaRPr lang="en-US" sz="2000" u="sng" dirty="0" smtClean="0"/>
          </a:p>
          <a:p>
            <a:r>
              <a:rPr lang="en-US" sz="2000" dirty="0" smtClean="0">
                <a:hlinkClick r:id="rId7"/>
              </a:rPr>
              <a:t>http://threatpost.com</a:t>
            </a:r>
            <a:endParaRPr lang="en-US" sz="2000" dirty="0" smtClean="0"/>
          </a:p>
          <a:p>
            <a:r>
              <a:rPr lang="en-US" sz="2000" dirty="0" smtClean="0">
                <a:hlinkClick r:id="rId8"/>
              </a:rPr>
              <a:t>http://darkreading.com</a:t>
            </a:r>
            <a:endParaRPr lang="en-US" sz="2000" dirty="0" smtClean="0"/>
          </a:p>
          <a:p>
            <a:endParaRPr lang="en-US" dirty="0"/>
          </a:p>
        </p:txBody>
      </p:sp>
    </p:spTree>
    <p:extLst>
      <p:ext uri="{BB962C8B-B14F-4D97-AF65-F5344CB8AC3E}">
        <p14:creationId xmlns:p14="http://schemas.microsoft.com/office/powerpoint/2010/main" val="38463881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COnferences</a:t>
            </a:r>
            <a:endParaRPr lang="en-US" dirty="0"/>
          </a:p>
        </p:txBody>
      </p:sp>
      <p:sp>
        <p:nvSpPr>
          <p:cNvPr id="3" name="Content Placeholder 2"/>
          <p:cNvSpPr>
            <a:spLocks noGrp="1"/>
          </p:cNvSpPr>
          <p:nvPr>
            <p:ph sz="quarter" idx="13"/>
          </p:nvPr>
        </p:nvSpPr>
        <p:spPr/>
        <p:txBody>
          <a:bodyPr>
            <a:normAutofit fontScale="85000" lnSpcReduction="20000"/>
          </a:bodyPr>
          <a:lstStyle/>
          <a:p>
            <a:r>
              <a:rPr lang="en-US" sz="2100" dirty="0" err="1" smtClean="0"/>
              <a:t>Defcon</a:t>
            </a:r>
            <a:r>
              <a:rPr lang="en-US" sz="2100" dirty="0" smtClean="0"/>
              <a:t> – Started by Jeff Moss (Dark Tangent) &amp; held every year in Vegas, it’s the largest and oldest con. Started in 1993 as a party in Vegas for a few friends</a:t>
            </a:r>
            <a:endParaRPr lang="en-US" sz="2100" dirty="0"/>
          </a:p>
          <a:p>
            <a:r>
              <a:rPr lang="en-US" sz="2100" dirty="0" err="1" smtClean="0"/>
              <a:t>Blackhat</a:t>
            </a:r>
            <a:r>
              <a:rPr lang="en-US" sz="2100" dirty="0" smtClean="0"/>
              <a:t> – Every in Vegas, Asia, DC, etc. Started as a commercial or more corporate alternative to </a:t>
            </a:r>
            <a:r>
              <a:rPr lang="en-US" sz="2100" dirty="0" err="1" smtClean="0"/>
              <a:t>Defcon</a:t>
            </a:r>
            <a:r>
              <a:rPr lang="en-US" sz="2100" dirty="0" smtClean="0"/>
              <a:t> about 15 years ago by the same founder.</a:t>
            </a:r>
            <a:endParaRPr lang="en-US" sz="2100" dirty="0"/>
          </a:p>
          <a:p>
            <a:r>
              <a:rPr lang="en-US" sz="2100" dirty="0" smtClean="0"/>
              <a:t>B-Sides – Started in Vegas as an overflow for all the good talks that couldn’t fit in during </a:t>
            </a:r>
            <a:r>
              <a:rPr lang="en-US" sz="2100" dirty="0" err="1" smtClean="0"/>
              <a:t>Defcon</a:t>
            </a:r>
            <a:r>
              <a:rPr lang="en-US" sz="2100" dirty="0" smtClean="0"/>
              <a:t> weekend. Currently held in most major cities and in other countries.</a:t>
            </a:r>
          </a:p>
          <a:p>
            <a:r>
              <a:rPr lang="en-US" sz="2100" dirty="0" err="1" smtClean="0"/>
              <a:t>DerbyCon</a:t>
            </a:r>
            <a:r>
              <a:rPr lang="en-US" sz="2100" dirty="0" smtClean="0"/>
              <a:t> – Started about 6 years in </a:t>
            </a:r>
            <a:r>
              <a:rPr lang="en-US" sz="2100" dirty="0" err="1" smtClean="0"/>
              <a:t>Ky</a:t>
            </a:r>
            <a:r>
              <a:rPr lang="en-US" sz="2100" dirty="0" smtClean="0"/>
              <a:t>, as an alternative to </a:t>
            </a:r>
            <a:r>
              <a:rPr lang="en-US" sz="2100" dirty="0" err="1" smtClean="0"/>
              <a:t>Defcon</a:t>
            </a:r>
            <a:r>
              <a:rPr lang="en-US" sz="2100" dirty="0" smtClean="0"/>
              <a:t> going ”mainstream”</a:t>
            </a:r>
            <a:endParaRPr lang="en-US" sz="2100" dirty="0"/>
          </a:p>
          <a:p>
            <a:r>
              <a:rPr lang="en-US" sz="2100" dirty="0" err="1" smtClean="0"/>
              <a:t>Shmoocon</a:t>
            </a:r>
            <a:r>
              <a:rPr lang="en-US" sz="2100" dirty="0" smtClean="0"/>
              <a:t> – Held every year in DC. Extremely limited tickets (sells out in seconds) in order to keep it exclusive</a:t>
            </a:r>
            <a:endParaRPr lang="en-US" sz="2100" dirty="0"/>
          </a:p>
          <a:p>
            <a:r>
              <a:rPr lang="en-US" sz="2100" dirty="0" smtClean="0"/>
              <a:t>HOPE – Held every couple years in New York (if they happen to feel like it)</a:t>
            </a:r>
            <a:endParaRPr lang="en-US" sz="2100" dirty="0"/>
          </a:p>
          <a:p>
            <a:r>
              <a:rPr lang="en-US" sz="2100" dirty="0"/>
              <a:t>Circle City </a:t>
            </a:r>
            <a:r>
              <a:rPr lang="en-US" sz="2100" dirty="0" smtClean="0"/>
              <a:t>Con – Just started in Indianapolis, up and coming as the new </a:t>
            </a:r>
            <a:r>
              <a:rPr lang="en-US" sz="2100" dirty="0" err="1" smtClean="0"/>
              <a:t>Derbycon</a:t>
            </a:r>
            <a:r>
              <a:rPr lang="en-US" sz="2100" dirty="0" smtClean="0"/>
              <a:t>?</a:t>
            </a:r>
            <a:endParaRPr lang="en-US" sz="2100" dirty="0"/>
          </a:p>
          <a:p>
            <a:r>
              <a:rPr lang="en-US" sz="2100" dirty="0" smtClean="0"/>
              <a:t>Visit </a:t>
            </a:r>
            <a:r>
              <a:rPr lang="en-US" sz="2100" dirty="0" err="1" smtClean="0"/>
              <a:t>Irongeek.com</a:t>
            </a:r>
            <a:r>
              <a:rPr lang="en-US" sz="2100" dirty="0" smtClean="0"/>
              <a:t> </a:t>
            </a:r>
            <a:r>
              <a:rPr lang="en-US" sz="2100" dirty="0"/>
              <a:t>&amp; </a:t>
            </a:r>
            <a:r>
              <a:rPr lang="en-US" sz="2100" dirty="0" err="1" smtClean="0"/>
              <a:t>securitytube.net</a:t>
            </a:r>
            <a:r>
              <a:rPr lang="en-US" sz="2100" dirty="0" smtClean="0"/>
              <a:t> </a:t>
            </a:r>
            <a:r>
              <a:rPr lang="en-US" sz="2100" dirty="0"/>
              <a:t>for tons of recorded conference talks</a:t>
            </a:r>
          </a:p>
          <a:p>
            <a:endParaRPr lang="en-US" sz="2000" dirty="0" smtClean="0"/>
          </a:p>
          <a:p>
            <a:endParaRPr lang="en-US" dirty="0"/>
          </a:p>
        </p:txBody>
      </p:sp>
    </p:spTree>
    <p:extLst>
      <p:ext uri="{BB962C8B-B14F-4D97-AF65-F5344CB8AC3E}">
        <p14:creationId xmlns:p14="http://schemas.microsoft.com/office/powerpoint/2010/main" val="17056053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Hacker defined - Wikipedia</a:t>
            </a:r>
            <a:endParaRPr lang="en-US" dirty="0"/>
          </a:p>
        </p:txBody>
      </p:sp>
      <p:sp>
        <p:nvSpPr>
          <p:cNvPr id="3" name="Content Placeholder 2"/>
          <p:cNvSpPr>
            <a:spLocks noGrp="1"/>
          </p:cNvSpPr>
          <p:nvPr>
            <p:ph sz="quarter" idx="13"/>
          </p:nvPr>
        </p:nvSpPr>
        <p:spPr/>
        <p:txBody>
          <a:bodyPr>
            <a:normAutofit lnSpcReduction="10000"/>
          </a:bodyPr>
          <a:lstStyle/>
          <a:p>
            <a:r>
              <a:rPr lang="en-US" sz="2000" dirty="0"/>
              <a:t>In the computer security context, a </a:t>
            </a:r>
            <a:r>
              <a:rPr lang="en-US" sz="2000" dirty="0">
                <a:solidFill>
                  <a:srgbClr val="FF0000"/>
                </a:solidFill>
              </a:rPr>
              <a:t>hacker</a:t>
            </a:r>
            <a:r>
              <a:rPr lang="en-US" sz="2000" dirty="0"/>
              <a:t> is someone who seeks and exploits weaknesses in a computer system or computer network. Hackers may be motivated by a multitude of reasons, such as profit, protest, challenge, </a:t>
            </a:r>
            <a:r>
              <a:rPr lang="en-US" sz="2000" dirty="0" smtClean="0"/>
              <a:t>enjoyment or </a:t>
            </a:r>
            <a:r>
              <a:rPr lang="en-US" sz="2000" dirty="0"/>
              <a:t>to evaluate those weaknesses to assist in removing them. The subculture that has evolved around hackers is often referred to as the computer underground</a:t>
            </a:r>
            <a:r>
              <a:rPr lang="en-US" sz="2000" dirty="0" smtClean="0"/>
              <a:t>.</a:t>
            </a:r>
            <a:endParaRPr lang="en-US" sz="2000" dirty="0"/>
          </a:p>
          <a:p>
            <a:r>
              <a:rPr lang="en-US" sz="2000" dirty="0"/>
              <a:t>There is a longstanding controversy about the term's true meaning. In this controversy, the term </a:t>
            </a:r>
            <a:r>
              <a:rPr lang="en-US" sz="2000" dirty="0">
                <a:solidFill>
                  <a:srgbClr val="FF0000"/>
                </a:solidFill>
              </a:rPr>
              <a:t>hacker</a:t>
            </a:r>
            <a:r>
              <a:rPr lang="en-US" sz="2000" dirty="0"/>
              <a:t> is reclaimed by computer programmers who argue that it refers simply to someone with an advanced understanding of computers and computer </a:t>
            </a:r>
            <a:r>
              <a:rPr lang="en-US" sz="2000" dirty="0" smtClean="0"/>
              <a:t>networks, and </a:t>
            </a:r>
            <a:r>
              <a:rPr lang="en-US" sz="2000" dirty="0"/>
              <a:t>that </a:t>
            </a:r>
            <a:r>
              <a:rPr lang="en-US" sz="2000" dirty="0">
                <a:solidFill>
                  <a:srgbClr val="FF0000"/>
                </a:solidFill>
              </a:rPr>
              <a:t>cracker</a:t>
            </a:r>
            <a:r>
              <a:rPr lang="en-US" sz="2000" dirty="0"/>
              <a:t> is the more appropriate term for those who break into computers, whether computer criminal (black hats) or computer security expert (white hats</a:t>
            </a:r>
            <a:r>
              <a:rPr lang="en-US" sz="2000" dirty="0" smtClean="0"/>
              <a:t>) </a:t>
            </a:r>
            <a:r>
              <a:rPr lang="en-US" sz="2000" dirty="0"/>
              <a:t>- but </a:t>
            </a:r>
            <a:r>
              <a:rPr lang="en-US" sz="2000" dirty="0" smtClean="0"/>
              <a:t>the </a:t>
            </a:r>
            <a:r>
              <a:rPr lang="en-US" sz="2000" dirty="0"/>
              <a:t>black-hat meaning still prevails among the general </a:t>
            </a:r>
            <a:r>
              <a:rPr lang="en-US" sz="2000" dirty="0" smtClean="0"/>
              <a:t>public</a:t>
            </a:r>
            <a:r>
              <a:rPr lang="en-US" sz="2000" dirty="0"/>
              <a:t>.</a:t>
            </a:r>
            <a:endParaRPr lang="en-US" sz="2000" dirty="0" smtClean="0"/>
          </a:p>
        </p:txBody>
      </p:sp>
    </p:spTree>
    <p:extLst>
      <p:ext uri="{BB962C8B-B14F-4D97-AF65-F5344CB8AC3E}">
        <p14:creationId xmlns:p14="http://schemas.microsoft.com/office/powerpoint/2010/main" val="7309781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sz="quarter" idx="13"/>
          </p:nvPr>
        </p:nvSpPr>
        <p:spPr/>
        <p:txBody>
          <a:bodyPr/>
          <a:lstStyle/>
          <a:p>
            <a:r>
              <a:rPr lang="en-US" sz="2000" dirty="0" smtClean="0"/>
              <a:t>Remember  - Jail sucks</a:t>
            </a:r>
          </a:p>
          <a:p>
            <a:pPr lvl="1"/>
            <a:r>
              <a:rPr lang="en-US" sz="2000" dirty="0"/>
              <a:t>With great power comes great responsibility. </a:t>
            </a:r>
          </a:p>
          <a:p>
            <a:pPr lvl="1"/>
            <a:r>
              <a:rPr lang="en-US" sz="2000" dirty="0"/>
              <a:t>You don’t hack a bank across state lines! Felony hacking charges cut your career pretty short and could get you labeled as a terrorist…</a:t>
            </a:r>
          </a:p>
          <a:p>
            <a:pPr lvl="1"/>
            <a:r>
              <a:rPr lang="en-US" sz="2000" dirty="0"/>
              <a:t>Practice on your own machines and networks or ones you have WRITTEN permission on</a:t>
            </a:r>
            <a:r>
              <a:rPr lang="en-US" sz="2000" dirty="0" smtClean="0"/>
              <a:t>!</a:t>
            </a:r>
          </a:p>
          <a:p>
            <a:r>
              <a:rPr lang="en-US" sz="2000" dirty="0" smtClean="0"/>
              <a:t>Questions?</a:t>
            </a:r>
          </a:p>
          <a:p>
            <a:pPr marL="0" indent="0">
              <a:buNone/>
            </a:pPr>
            <a:endParaRPr lang="en-US" dirty="0"/>
          </a:p>
        </p:txBody>
      </p:sp>
    </p:spTree>
    <p:extLst>
      <p:ext uri="{BB962C8B-B14F-4D97-AF65-F5344CB8AC3E}">
        <p14:creationId xmlns:p14="http://schemas.microsoft.com/office/powerpoint/2010/main" val="2307142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hacker manifesto</a:t>
            </a:r>
            <a:endParaRPr lang="en-US" dirty="0"/>
          </a:p>
        </p:txBody>
      </p:sp>
      <p:sp>
        <p:nvSpPr>
          <p:cNvPr id="3" name="Content Placeholder 2"/>
          <p:cNvSpPr>
            <a:spLocks noGrp="1"/>
          </p:cNvSpPr>
          <p:nvPr>
            <p:ph sz="quarter" idx="13"/>
          </p:nvPr>
        </p:nvSpPr>
        <p:spPr/>
        <p:txBody>
          <a:bodyPr>
            <a:normAutofit/>
          </a:bodyPr>
          <a:lstStyle/>
          <a:p>
            <a:r>
              <a:rPr lang="en-US" sz="2000" dirty="0"/>
              <a:t>Written by “The Mentor” and published in </a:t>
            </a:r>
            <a:r>
              <a:rPr lang="en-US" sz="2000" dirty="0" err="1"/>
              <a:t>phrack</a:t>
            </a:r>
            <a:r>
              <a:rPr lang="en-US" sz="2000" dirty="0"/>
              <a:t> </a:t>
            </a:r>
            <a:r>
              <a:rPr lang="en-US" sz="2000" dirty="0" smtClean="0"/>
              <a:t>magazine January </a:t>
            </a:r>
            <a:r>
              <a:rPr lang="en-US" sz="2000" dirty="0"/>
              <a:t>8, 1986</a:t>
            </a:r>
          </a:p>
          <a:p>
            <a:pPr lvl="1"/>
            <a:r>
              <a:rPr lang="en-US" dirty="0" smtClean="0"/>
              <a:t>This </a:t>
            </a:r>
            <a:r>
              <a:rPr lang="en-US" dirty="0"/>
              <a:t>is our world now... the world of the electron and the switch, the beauty of the baud.  We make use of a service already existing without paying for what could be dirt-cheap if it wasn't run by profiteering gluttons, and you call us criminals.  We explore... and you call us criminals.  We seek after knowledge... and you call us criminals.  We exist without skin color, without nationality, without religious bias... and you call us criminals. You build atomic bombs, you wage wars, you murder, cheat, and lie to us and try to make us believe it's for our own good, yet we're the </a:t>
            </a:r>
            <a:r>
              <a:rPr lang="en-US" dirty="0" smtClean="0"/>
              <a:t>criminals. Yes</a:t>
            </a:r>
            <a:r>
              <a:rPr lang="en-US" dirty="0"/>
              <a:t>, I am a criminal.  My crime is that of curiosity.  My crime is that of judging people by what they say and think, not what they look like. My crime is that of outsmarting you, something that you will never forgive me </a:t>
            </a:r>
            <a:r>
              <a:rPr lang="en-US" dirty="0" smtClean="0"/>
              <a:t>for.  I </a:t>
            </a:r>
            <a:r>
              <a:rPr lang="en-US" dirty="0"/>
              <a:t>am a hacker, and this is my manifesto.  You may stop this individual, but you can't stop us all... after all, we're all alike.</a:t>
            </a:r>
          </a:p>
        </p:txBody>
      </p:sp>
    </p:spTree>
    <p:extLst>
      <p:ext uri="{BB962C8B-B14F-4D97-AF65-F5344CB8AC3E}">
        <p14:creationId xmlns:p14="http://schemas.microsoft.com/office/powerpoint/2010/main" val="19437263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with the hats?</a:t>
            </a:r>
            <a:endParaRPr lang="en-US" dirty="0"/>
          </a:p>
        </p:txBody>
      </p:sp>
      <p:sp>
        <p:nvSpPr>
          <p:cNvPr id="3" name="Content Placeholder 2"/>
          <p:cNvSpPr>
            <a:spLocks noGrp="1"/>
          </p:cNvSpPr>
          <p:nvPr>
            <p:ph sz="quarter" idx="13"/>
          </p:nvPr>
        </p:nvSpPr>
        <p:spPr/>
        <p:txBody>
          <a:bodyPr>
            <a:noAutofit/>
          </a:bodyPr>
          <a:lstStyle/>
          <a:p>
            <a:r>
              <a:rPr lang="en-US" sz="1800" dirty="0"/>
              <a:t>All “Hats” have extensive knowledge about breaking into computer networks and bypassing security controls. They are also capable of writing exploits, malware and cracking passwords, hashes and other encryption</a:t>
            </a:r>
          </a:p>
          <a:p>
            <a:r>
              <a:rPr lang="en-US" sz="1800" dirty="0"/>
              <a:t>There are two main factors that determine the type of hacker you’re dealing with: </a:t>
            </a:r>
            <a:r>
              <a:rPr lang="en-US" sz="1800" dirty="0">
                <a:solidFill>
                  <a:srgbClr val="FF0000"/>
                </a:solidFill>
              </a:rPr>
              <a:t>their motivations</a:t>
            </a:r>
            <a:r>
              <a:rPr lang="en-US" sz="1800" dirty="0"/>
              <a:t>, and whether or not they are </a:t>
            </a:r>
            <a:r>
              <a:rPr lang="en-US" sz="1800" dirty="0">
                <a:solidFill>
                  <a:srgbClr val="FF0000"/>
                </a:solidFill>
              </a:rPr>
              <a:t>breaking the law</a:t>
            </a:r>
            <a:r>
              <a:rPr lang="en-US" sz="1800" dirty="0"/>
              <a:t>:</a:t>
            </a:r>
          </a:p>
          <a:p>
            <a:pPr lvl="1"/>
            <a:r>
              <a:rPr lang="en-US" sz="1800" dirty="0"/>
              <a:t>Black Hat – Someone that does illegal hacking activities (breaks the laws) for maliciousness purposes or personal gain. Motivations can span from financial gain, cyber espionage, protest, or disruption or destruction</a:t>
            </a:r>
          </a:p>
          <a:p>
            <a:pPr lvl="1"/>
            <a:r>
              <a:rPr lang="en-US" sz="1800" dirty="0"/>
              <a:t>White Hat (aka Ethical Hackers)– </a:t>
            </a:r>
            <a:r>
              <a:rPr lang="en-US" sz="1800" dirty="0" err="1"/>
              <a:t>Infosec</a:t>
            </a:r>
            <a:r>
              <a:rPr lang="en-US" sz="1800" dirty="0"/>
              <a:t> professionals using their powers for “good”. Use the same techniques as Black Hats with one exception: they do so with permission of the owner, thus completely legal. </a:t>
            </a:r>
          </a:p>
          <a:p>
            <a:pPr lvl="1"/>
            <a:r>
              <a:rPr lang="en-US" sz="1800" dirty="0"/>
              <a:t>Gray Hat – Most do not have malicious intent, but may conduct unethical or technically illegal activities (e.g. hack a security system without permission)</a:t>
            </a:r>
          </a:p>
          <a:p>
            <a:pPr lvl="2"/>
            <a:r>
              <a:rPr lang="en-US" sz="1800" dirty="0"/>
              <a:t>Example: disclose flaws publically instead of privately or solicit $$ for revealing the flaw privately – wont typically use flaw for “harm”</a:t>
            </a:r>
          </a:p>
        </p:txBody>
      </p:sp>
    </p:spTree>
    <p:extLst>
      <p:ext uri="{BB962C8B-B14F-4D97-AF65-F5344CB8AC3E}">
        <p14:creationId xmlns:p14="http://schemas.microsoft.com/office/powerpoint/2010/main" val="6881145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Definitions continued</a:t>
            </a:r>
            <a:r>
              <a:rPr lang="is-IS" dirty="0" smtClean="0"/>
              <a:t>…</a:t>
            </a:r>
            <a:endParaRPr lang="en-US" dirty="0"/>
          </a:p>
        </p:txBody>
      </p:sp>
      <p:sp>
        <p:nvSpPr>
          <p:cNvPr id="3" name="Content Placeholder 2"/>
          <p:cNvSpPr>
            <a:spLocks noGrp="1"/>
          </p:cNvSpPr>
          <p:nvPr>
            <p:ph sz="quarter" idx="13"/>
          </p:nvPr>
        </p:nvSpPr>
        <p:spPr/>
        <p:txBody>
          <a:bodyPr>
            <a:noAutofit/>
          </a:bodyPr>
          <a:lstStyle/>
          <a:p>
            <a:r>
              <a:rPr lang="en-US" sz="1800" dirty="0" smtClean="0"/>
              <a:t>Carders – Hackers that steal and deal in stolen credit cards and/or identities</a:t>
            </a:r>
          </a:p>
          <a:p>
            <a:r>
              <a:rPr lang="en-US" sz="1800" dirty="0" smtClean="0"/>
              <a:t>Hacktivists – Hacking for a cause (social or political)</a:t>
            </a:r>
          </a:p>
          <a:p>
            <a:pPr marL="342900" lvl="1" indent="-342900"/>
            <a:r>
              <a:rPr lang="en-US" sz="1800" dirty="0"/>
              <a:t>Bot – software that performs automated tasks on a host or hosts (botnet</a:t>
            </a:r>
            <a:r>
              <a:rPr lang="en-US" sz="1800" dirty="0" smtClean="0"/>
              <a:t>)</a:t>
            </a:r>
          </a:p>
          <a:p>
            <a:r>
              <a:rPr lang="en-US" sz="1800" dirty="0" err="1" smtClean="0"/>
              <a:t>Phreaker</a:t>
            </a:r>
            <a:r>
              <a:rPr lang="en-US" sz="1800" dirty="0" smtClean="0"/>
              <a:t> – Hacker that specialized in phone systems</a:t>
            </a:r>
            <a:endParaRPr lang="en-US" sz="1800" dirty="0"/>
          </a:p>
          <a:p>
            <a:r>
              <a:rPr lang="en-US" sz="1800" dirty="0" err="1" smtClean="0"/>
              <a:t>Lulz</a:t>
            </a:r>
            <a:r>
              <a:rPr lang="en-US" sz="1800" dirty="0" smtClean="0"/>
              <a:t> – Doing something for the fun of it (usually mischievous)</a:t>
            </a:r>
            <a:endParaRPr lang="en-US" sz="1800" dirty="0"/>
          </a:p>
          <a:p>
            <a:r>
              <a:rPr lang="en-US" sz="1800" dirty="0" err="1"/>
              <a:t>Leet</a:t>
            </a:r>
            <a:r>
              <a:rPr lang="en-US" sz="1800" dirty="0"/>
              <a:t> </a:t>
            </a:r>
            <a:r>
              <a:rPr lang="en-US" sz="1800" dirty="0" smtClean="0"/>
              <a:t>speak – Th3 ac7 0f 5wapp1ng numb3r5 f0r l3773r5</a:t>
            </a:r>
          </a:p>
          <a:p>
            <a:r>
              <a:rPr lang="en-US" sz="1800" dirty="0"/>
              <a:t>n</a:t>
            </a:r>
            <a:r>
              <a:rPr lang="en-US" sz="1800" dirty="0" smtClean="0"/>
              <a:t>00b – Person new to </a:t>
            </a:r>
            <a:r>
              <a:rPr lang="en-US" sz="1800" dirty="0" err="1" smtClean="0"/>
              <a:t>Infosec</a:t>
            </a:r>
            <a:r>
              <a:rPr lang="en-US" sz="1800" dirty="0" smtClean="0"/>
              <a:t> or a particular technology</a:t>
            </a:r>
          </a:p>
          <a:p>
            <a:r>
              <a:rPr lang="en-US" sz="1800" dirty="0" smtClean="0"/>
              <a:t>Doxing – Revealing someone’s anonymous online identity</a:t>
            </a:r>
          </a:p>
          <a:p>
            <a:r>
              <a:rPr lang="en-US" sz="1800" dirty="0" smtClean="0"/>
              <a:t>Script Kiddie – Hacker with little or no actual technical skills and just uses tools written by others</a:t>
            </a:r>
          </a:p>
          <a:p>
            <a:r>
              <a:rPr lang="en-US" sz="1800" dirty="0" smtClean="0"/>
              <a:t>Zero Day or O-Day – An exploit against an previously unknown vulnerability</a:t>
            </a:r>
            <a:endParaRPr lang="en-US" sz="1800" dirty="0"/>
          </a:p>
        </p:txBody>
      </p:sp>
    </p:spTree>
    <p:extLst>
      <p:ext uri="{BB962C8B-B14F-4D97-AF65-F5344CB8AC3E}">
        <p14:creationId xmlns:p14="http://schemas.microsoft.com/office/powerpoint/2010/main" val="9414834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Many specialties out there</a:t>
            </a:r>
            <a:endParaRPr lang="en-US" dirty="0"/>
          </a:p>
        </p:txBody>
      </p:sp>
      <p:sp>
        <p:nvSpPr>
          <p:cNvPr id="3" name="Content Placeholder 2"/>
          <p:cNvSpPr>
            <a:spLocks noGrp="1"/>
          </p:cNvSpPr>
          <p:nvPr>
            <p:ph sz="quarter" idx="13"/>
          </p:nvPr>
        </p:nvSpPr>
        <p:spPr/>
        <p:txBody>
          <a:bodyPr>
            <a:noAutofit/>
          </a:bodyPr>
          <a:lstStyle/>
          <a:p>
            <a:r>
              <a:rPr lang="en-US" sz="2000" dirty="0" smtClean="0"/>
              <a:t>Remember there are many different types of hackers and people specialize in various/multiple things:</a:t>
            </a:r>
          </a:p>
          <a:p>
            <a:pPr lvl="1"/>
            <a:r>
              <a:rPr lang="en-US" sz="2000" dirty="0" smtClean="0"/>
              <a:t>Social Engineering – manipulating the human</a:t>
            </a:r>
          </a:p>
          <a:p>
            <a:pPr lvl="1"/>
            <a:r>
              <a:rPr lang="en-US" sz="2000" dirty="0" smtClean="0"/>
              <a:t>Malware writers – Also write frameworks to make your own variants</a:t>
            </a:r>
          </a:p>
          <a:p>
            <a:pPr lvl="1"/>
            <a:r>
              <a:rPr lang="en-US" sz="2000" dirty="0" smtClean="0"/>
              <a:t>Firmware – embedded or hardware level hacking</a:t>
            </a:r>
          </a:p>
          <a:p>
            <a:pPr lvl="1"/>
            <a:r>
              <a:rPr lang="en-US" sz="2000" dirty="0" smtClean="0"/>
              <a:t>Web or Mobile applications</a:t>
            </a:r>
          </a:p>
          <a:p>
            <a:pPr lvl="1"/>
            <a:r>
              <a:rPr lang="en-US" sz="2000" dirty="0" smtClean="0"/>
              <a:t>Network Infrastructure</a:t>
            </a:r>
          </a:p>
          <a:p>
            <a:pPr lvl="1"/>
            <a:r>
              <a:rPr lang="en-US" sz="2000" dirty="0" smtClean="0"/>
              <a:t>Server and Workstation</a:t>
            </a:r>
          </a:p>
          <a:p>
            <a:pPr lvl="1"/>
            <a:r>
              <a:rPr lang="en-US" sz="2000" dirty="0" smtClean="0"/>
              <a:t>Wireless</a:t>
            </a:r>
          </a:p>
        </p:txBody>
      </p:sp>
    </p:spTree>
    <p:extLst>
      <p:ext uri="{BB962C8B-B14F-4D97-AF65-F5344CB8AC3E}">
        <p14:creationId xmlns:p14="http://schemas.microsoft.com/office/powerpoint/2010/main" val="8523624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golden age (pre 2002)</a:t>
            </a:r>
            <a:endParaRPr lang="en-US" dirty="0"/>
          </a:p>
        </p:txBody>
      </p:sp>
      <p:sp>
        <p:nvSpPr>
          <p:cNvPr id="3" name="Content Placeholder 2"/>
          <p:cNvSpPr>
            <a:spLocks noGrp="1"/>
          </p:cNvSpPr>
          <p:nvPr>
            <p:ph sz="quarter" idx="13"/>
          </p:nvPr>
        </p:nvSpPr>
        <p:spPr/>
        <p:txBody>
          <a:bodyPr>
            <a:noAutofit/>
          </a:bodyPr>
          <a:lstStyle/>
          <a:p>
            <a:r>
              <a:rPr lang="en-US" sz="2000" dirty="0" smtClean="0"/>
              <a:t>Early on, hacking was mostly done for the fun of it or for bragging rights. </a:t>
            </a:r>
          </a:p>
          <a:p>
            <a:pPr lvl="1"/>
            <a:r>
              <a:rPr lang="en-US" sz="2000" dirty="0" err="1" smtClean="0"/>
              <a:t>Capt’n</a:t>
            </a:r>
            <a:r>
              <a:rPr lang="en-US" sz="2000" dirty="0" smtClean="0"/>
              <a:t> Crunch </a:t>
            </a:r>
            <a:r>
              <a:rPr lang="en-US" sz="2000" dirty="0"/>
              <a:t> </a:t>
            </a:r>
            <a:r>
              <a:rPr lang="en-US" sz="2000" dirty="0" smtClean="0"/>
              <a:t>- 70s Phone </a:t>
            </a:r>
            <a:r>
              <a:rPr lang="en-US" sz="2000" dirty="0" err="1" smtClean="0"/>
              <a:t>phreaker</a:t>
            </a:r>
            <a:r>
              <a:rPr lang="en-US" sz="2000" dirty="0" smtClean="0"/>
              <a:t> used a </a:t>
            </a:r>
            <a:r>
              <a:rPr lang="en-US" sz="2000" dirty="0" err="1" smtClean="0"/>
              <a:t>Capt’n</a:t>
            </a:r>
            <a:r>
              <a:rPr lang="en-US" sz="2000" dirty="0" smtClean="0"/>
              <a:t> Crunch toy whistle to make free phone calls</a:t>
            </a:r>
          </a:p>
          <a:p>
            <a:pPr lvl="1"/>
            <a:r>
              <a:rPr lang="en-US" sz="2000" dirty="0" smtClean="0"/>
              <a:t>Robert Morris worm – First internet worm in 1988 that infected 6000 machines</a:t>
            </a:r>
          </a:p>
          <a:p>
            <a:pPr lvl="1"/>
            <a:r>
              <a:rPr lang="en-US" sz="2000" dirty="0" smtClean="0"/>
              <a:t>Computer Fraud Abuse Act in 1986 – First real federal law for hacking</a:t>
            </a:r>
          </a:p>
          <a:p>
            <a:pPr lvl="1"/>
            <a:r>
              <a:rPr lang="en-US" sz="2000" dirty="0" smtClean="0"/>
              <a:t>Kevin </a:t>
            </a:r>
            <a:r>
              <a:rPr lang="en-US" sz="2000" dirty="0" err="1" smtClean="0"/>
              <a:t>Poulsen</a:t>
            </a:r>
            <a:r>
              <a:rPr lang="en-US" sz="2000" dirty="0" smtClean="0"/>
              <a:t> wins a Porsche in 1990 by taking over the phones lines, then blocks phone calls during Unsolved Mysteries special</a:t>
            </a:r>
          </a:p>
          <a:p>
            <a:pPr lvl="1"/>
            <a:r>
              <a:rPr lang="en-US" sz="2000" dirty="0" smtClean="0"/>
              <a:t>I Love You/Melissa Virus – First widespread PC viruses that hit in 1999</a:t>
            </a:r>
          </a:p>
          <a:p>
            <a:pPr lvl="1"/>
            <a:r>
              <a:rPr lang="en-US" sz="2000" dirty="0" smtClean="0"/>
              <a:t>Kevin </a:t>
            </a:r>
            <a:r>
              <a:rPr lang="en-US" sz="2000" dirty="0" err="1" smtClean="0"/>
              <a:t>Mitnik</a:t>
            </a:r>
            <a:r>
              <a:rPr lang="en-US" sz="2000" dirty="0" smtClean="0"/>
              <a:t> – First notorious hacker. Held for </a:t>
            </a:r>
            <a:r>
              <a:rPr lang="en-US" sz="2000" dirty="0"/>
              <a:t>4</a:t>
            </a:r>
            <a:r>
              <a:rPr lang="en-US" sz="2000" dirty="0" smtClean="0"/>
              <a:t> years in jail starting in 1995 without charges.</a:t>
            </a:r>
          </a:p>
        </p:txBody>
      </p:sp>
    </p:spTree>
    <p:extLst>
      <p:ext uri="{BB962C8B-B14F-4D97-AF65-F5344CB8AC3E}">
        <p14:creationId xmlns:p14="http://schemas.microsoft.com/office/powerpoint/2010/main" val="19399061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golden age – Cont.</a:t>
            </a:r>
            <a:endParaRPr lang="en-US" dirty="0"/>
          </a:p>
        </p:txBody>
      </p:sp>
      <p:sp>
        <p:nvSpPr>
          <p:cNvPr id="3" name="Content Placeholder 2"/>
          <p:cNvSpPr>
            <a:spLocks noGrp="1"/>
          </p:cNvSpPr>
          <p:nvPr>
            <p:ph sz="quarter" idx="13"/>
          </p:nvPr>
        </p:nvSpPr>
        <p:spPr/>
        <p:txBody>
          <a:bodyPr>
            <a:noAutofit/>
          </a:bodyPr>
          <a:lstStyle/>
          <a:p>
            <a:r>
              <a:rPr lang="en-US" sz="2000" dirty="0"/>
              <a:t>Organized </a:t>
            </a:r>
            <a:r>
              <a:rPr lang="en-US" sz="2000" dirty="0" smtClean="0"/>
              <a:t>hacking groups on the rise </a:t>
            </a:r>
            <a:r>
              <a:rPr lang="en-US" sz="2000" dirty="0"/>
              <a:t>– Cult of the Dead Cow, The L0pht, CCC, 2600, </a:t>
            </a:r>
            <a:r>
              <a:rPr lang="en-US" sz="2000" dirty="0" err="1" smtClean="0"/>
              <a:t>Phrack</a:t>
            </a:r>
            <a:r>
              <a:rPr lang="en-US" sz="2000" dirty="0" smtClean="0"/>
              <a:t>, Legion of Doom, Master of Deception. The L0pht told Congress in 1998 it could take down the entire internet in 30 minutes</a:t>
            </a:r>
          </a:p>
          <a:p>
            <a:r>
              <a:rPr lang="en-US" sz="2000" dirty="0" err="1" smtClean="0"/>
              <a:t>DeCSS</a:t>
            </a:r>
            <a:r>
              <a:rPr lang="en-US" sz="2000" dirty="0" smtClean="0"/>
              <a:t> </a:t>
            </a:r>
            <a:r>
              <a:rPr lang="en-US" sz="2000" dirty="0"/>
              <a:t>– DVD encryption method cracked in 1999, publicized the value of encryption </a:t>
            </a:r>
            <a:endParaRPr lang="en-US" sz="2000" dirty="0" smtClean="0"/>
          </a:p>
          <a:p>
            <a:r>
              <a:rPr lang="en-US" sz="2000" dirty="0" err="1" smtClean="0"/>
              <a:t>Mafiaboy</a:t>
            </a:r>
            <a:r>
              <a:rPr lang="en-US" sz="2000" dirty="0" smtClean="0"/>
              <a:t> – First widespread Denial of Service attacks bringing down CNN, eBay, Yahoo in early 2000</a:t>
            </a:r>
          </a:p>
          <a:p>
            <a:r>
              <a:rPr lang="en-US" sz="2000" dirty="0" smtClean="0"/>
              <a:t>Dmitry </a:t>
            </a:r>
            <a:r>
              <a:rPr lang="en-US" sz="2000" dirty="0" err="1" smtClean="0"/>
              <a:t>Skylarov</a:t>
            </a:r>
            <a:r>
              <a:rPr lang="en-US" sz="2000" dirty="0" smtClean="0"/>
              <a:t> arrested at </a:t>
            </a:r>
            <a:r>
              <a:rPr lang="en-US" sz="2000" dirty="0" err="1" smtClean="0"/>
              <a:t>Defcon</a:t>
            </a:r>
            <a:r>
              <a:rPr lang="en-US" sz="2000" dirty="0" smtClean="0"/>
              <a:t> in 2001, first major use of the DMCA</a:t>
            </a:r>
          </a:p>
          <a:p>
            <a:r>
              <a:rPr lang="en-US" sz="2000" dirty="0" smtClean="0"/>
              <a:t>Massive web defacements against security companies by </a:t>
            </a:r>
            <a:r>
              <a:rPr lang="en-US" sz="2000" dirty="0" err="1" smtClean="0"/>
              <a:t>Fluffi</a:t>
            </a:r>
            <a:r>
              <a:rPr lang="en-US" sz="2000" dirty="0" smtClean="0"/>
              <a:t> </a:t>
            </a:r>
            <a:r>
              <a:rPr lang="en-US" sz="2000" dirty="0" err="1" smtClean="0"/>
              <a:t>Bunni</a:t>
            </a:r>
            <a:r>
              <a:rPr lang="en-US" sz="2000" dirty="0" smtClean="0"/>
              <a:t> starting in 2000, leader later arrested during </a:t>
            </a:r>
            <a:r>
              <a:rPr lang="en-US" sz="2000" dirty="0" err="1" smtClean="0"/>
              <a:t>Infosec</a:t>
            </a:r>
            <a:r>
              <a:rPr lang="en-US" sz="2000" dirty="0" smtClean="0"/>
              <a:t> London 2003.</a:t>
            </a:r>
          </a:p>
        </p:txBody>
      </p:sp>
    </p:spTree>
    <p:extLst>
      <p:ext uri="{BB962C8B-B14F-4D97-AF65-F5344CB8AC3E}">
        <p14:creationId xmlns:p14="http://schemas.microsoft.com/office/powerpoint/2010/main" val="905362858"/>
      </p:ext>
    </p:extLst>
  </p:cSld>
  <p:clrMapOvr>
    <a:masterClrMapping/>
  </p:clrMapOvr>
  <p:timing>
    <p:tnLst>
      <p:par>
        <p:cTn id="1" dur="indefinite" restart="never" nodeType="tmRoot"/>
      </p:par>
    </p:tnLst>
  </p:timing>
</p:sld>
</file>

<file path=ppt/theme/theme1.xml><?xml version="1.0" encoding="utf-8"?>
<a:theme xmlns:a="http://schemas.openxmlformats.org/drawingml/2006/main" name="Horizon">
  <a:themeElements>
    <a:clrScheme name="Horizon">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Horizon.thmx</Template>
  <TotalTime>6528</TotalTime>
  <Words>2169</Words>
  <Application>Microsoft Macintosh PowerPoint</Application>
  <PresentationFormat>On-screen Show (4:3)</PresentationFormat>
  <Paragraphs>151</Paragraphs>
  <Slides>30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Arial Narrow</vt:lpstr>
      <vt:lpstr>Calibri</vt:lpstr>
      <vt:lpstr>Horizon</vt:lpstr>
      <vt:lpstr>Intro to Infosec History and Hacking culture  </vt:lpstr>
      <vt:lpstr>My background</vt:lpstr>
      <vt:lpstr>Hacker defined - Wikipedia</vt:lpstr>
      <vt:lpstr>The hacker manifesto</vt:lpstr>
      <vt:lpstr>What’s with the hats?</vt:lpstr>
      <vt:lpstr>Definitions continued…</vt:lpstr>
      <vt:lpstr>Many specialties out there</vt:lpstr>
      <vt:lpstr>The golden age (pre 2002)</vt:lpstr>
      <vt:lpstr>The golden age – Cont.</vt:lpstr>
      <vt:lpstr>The golden age (pre 2002) – Cont.</vt:lpstr>
      <vt:lpstr>The Turning Point – 2001</vt:lpstr>
      <vt:lpstr>Hacking goes mainstream (2002-2013)</vt:lpstr>
      <vt:lpstr>Hacking goes mainstream – Cont.</vt:lpstr>
      <vt:lpstr>Hacking goes mainstream – Cont.</vt:lpstr>
      <vt:lpstr>Do or die (2013 - Present) </vt:lpstr>
      <vt:lpstr>Do or die – Cont. </vt:lpstr>
      <vt:lpstr>Hacking Culture – TV, books &amp; movies</vt:lpstr>
      <vt:lpstr>Movie Hacking – lots of virtual reality</vt:lpstr>
      <vt:lpstr>Real Life Hacking – not very fun to watch</vt:lpstr>
      <vt:lpstr>Not a hacker – masks are too hot!</vt:lpstr>
      <vt:lpstr>Hackers – real life ctf hacking</vt:lpstr>
      <vt:lpstr>Not a hacker – your laptop is on fire!</vt:lpstr>
      <vt:lpstr>Hackers – we love stuff (Ie. Dave’s desk)</vt:lpstr>
      <vt:lpstr>Not a hacker – who types like that???</vt:lpstr>
      <vt:lpstr>Hackers – some may not be sober…</vt:lpstr>
      <vt:lpstr>Job Prospects</vt:lpstr>
      <vt:lpstr>How can I be 1337 also?</vt:lpstr>
      <vt:lpstr>Sites to get more info</vt:lpstr>
      <vt:lpstr>COnferences</vt:lpstr>
      <vt:lpstr>Thank You</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 you want to be a hacker?</dc:title>
  <dc:creator>Joe Partlow</dc:creator>
  <cp:lastModifiedBy>Joe Partlow</cp:lastModifiedBy>
  <cp:revision>65</cp:revision>
  <dcterms:created xsi:type="dcterms:W3CDTF">2013-02-25T00:12:19Z</dcterms:created>
  <dcterms:modified xsi:type="dcterms:W3CDTF">2016-10-24T13:57:13Z</dcterms:modified>
</cp:coreProperties>
</file>